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68" r:id="rId3"/>
    <p:sldId id="257" r:id="rId4"/>
    <p:sldId id="258" r:id="rId5"/>
    <p:sldId id="261" r:id="rId6"/>
    <p:sldId id="262" r:id="rId7"/>
    <p:sldId id="259" r:id="rId8"/>
    <p:sldId id="260" r:id="rId9"/>
    <p:sldId id="263" r:id="rId10"/>
    <p:sldId id="264" r:id="rId11"/>
    <p:sldId id="265" r:id="rId12"/>
    <p:sldId id="266" r:id="rId13"/>
    <p:sldId id="267"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732" autoAdjust="0"/>
    <p:restoredTop sz="74187" autoAdjust="0"/>
  </p:normalViewPr>
  <p:slideViewPr>
    <p:cSldViewPr snapToGrid="0" snapToObjects="1">
      <p:cViewPr varScale="1">
        <p:scale>
          <a:sx n="75" d="100"/>
          <a:sy n="75" d="100"/>
        </p:scale>
        <p:origin x="-1648" y="-112"/>
      </p:cViewPr>
      <p:guideLst>
        <p:guide orient="horz" pos="2160"/>
        <p:guide pos="2880"/>
      </p:guideLst>
    </p:cSldViewPr>
  </p:slideViewPr>
  <p:notesTextViewPr>
    <p:cViewPr>
      <p:scale>
        <a:sx n="100" d="100"/>
        <a:sy n="100" d="100"/>
      </p:scale>
      <p:origin x="0" y="0"/>
    </p:cViewPr>
  </p:notesTextViewPr>
  <p:sorterViewPr>
    <p:cViewPr>
      <p:scale>
        <a:sx n="110" d="100"/>
        <a:sy n="11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interSettings" Target="printerSettings/printerSettings1.bin"/><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ED6B94-4BF3-0545-99A3-B8CF3033B75F}" type="datetimeFigureOut">
              <a:rPr lang="en-US" smtClean="0"/>
              <a:t>6/10/15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F257890-37C9-C14D-813C-6D71907B5034}" type="slidenum">
              <a:rPr lang="en-US" smtClean="0"/>
              <a:t>‹#›</a:t>
            </a:fld>
            <a:endParaRPr lang="en-US"/>
          </a:p>
        </p:txBody>
      </p:sp>
    </p:spTree>
    <p:extLst>
      <p:ext uri="{BB962C8B-B14F-4D97-AF65-F5344CB8AC3E}">
        <p14:creationId xmlns:p14="http://schemas.microsoft.com/office/powerpoint/2010/main" val="213007148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t>
            </a:r>
            <a:r>
              <a:rPr lang="en-US" dirty="0"/>
              <a:t>are </a:t>
            </a:r>
            <a:r>
              <a:rPr lang="en-US" dirty="0" err="1" smtClean="0"/>
              <a:t>kilobots</a:t>
            </a:r>
            <a:r>
              <a:rPr lang="en-US" dirty="0" smtClean="0"/>
              <a:t>…</a:t>
            </a:r>
            <a:endParaRPr lang="en-US" dirty="0"/>
          </a:p>
          <a:p>
            <a:endParaRPr lang="en-US" dirty="0"/>
          </a:p>
          <a:p>
            <a:r>
              <a:rPr lang="en-US" dirty="0"/>
              <a:t>Our lab's dream "I'm very sorry, sorry you have liver cancer. </a:t>
            </a:r>
            <a:r>
              <a:rPr lang="en-US" dirty="0" smtClean="0"/>
              <a:t>This </a:t>
            </a:r>
            <a:r>
              <a:rPr lang="en-US" dirty="0"/>
              <a:t>is going to interrupt your </a:t>
            </a:r>
            <a:r>
              <a:rPr lang="en-US" dirty="0" smtClean="0"/>
              <a:t>schedule.</a:t>
            </a:r>
            <a:r>
              <a:rPr lang="en-US" baseline="0" dirty="0" smtClean="0"/>
              <a:t>  I’m sorry Ma’am, but i</a:t>
            </a:r>
            <a:r>
              <a:rPr lang="en-US" dirty="0" smtClean="0"/>
              <a:t>t's </a:t>
            </a:r>
            <a:r>
              <a:rPr lang="en-US" dirty="0"/>
              <a:t>going to take a least 2 hours to cure you"</a:t>
            </a:r>
          </a:p>
        </p:txBody>
      </p:sp>
      <p:sp>
        <p:nvSpPr>
          <p:cNvPr id="4" name="Slide Number Placeholder 3"/>
          <p:cNvSpPr>
            <a:spLocks noGrp="1"/>
          </p:cNvSpPr>
          <p:nvPr>
            <p:ph type="sldNum" sz="quarter" idx="10"/>
          </p:nvPr>
        </p:nvSpPr>
        <p:spPr/>
        <p:txBody>
          <a:bodyPr/>
          <a:lstStyle/>
          <a:p>
            <a:fld id="{8F257890-37C9-C14D-813C-6D71907B5034}" type="slidenum">
              <a:rPr lang="en-US" smtClean="0"/>
              <a:t>1</a:t>
            </a:fld>
            <a:endParaRPr lang="en-US"/>
          </a:p>
        </p:txBody>
      </p:sp>
    </p:spTree>
    <p:extLst>
      <p:ext uri="{BB962C8B-B14F-4D97-AF65-F5344CB8AC3E}">
        <p14:creationId xmlns:p14="http://schemas.microsoft.com/office/powerpoint/2010/main" val="2552238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present progress on the computational universality of swarms of micro- or </a:t>
            </a:r>
            <a:r>
              <a:rPr lang="en-US" dirty="0" err="1" smtClean="0"/>
              <a:t>nano</a:t>
            </a:r>
            <a:r>
              <a:rPr lang="en-US" dirty="0" smtClean="0"/>
              <a:t>-scale robots</a:t>
            </a:r>
          </a:p>
          <a:p>
            <a:r>
              <a:rPr lang="en-US" dirty="0" smtClean="0"/>
              <a:t>in complex environments, controlled not by individual navigation, but by a uniform global, external force.</a:t>
            </a:r>
          </a:p>
          <a:p>
            <a:endParaRPr lang="en-US" dirty="0" smtClean="0"/>
          </a:p>
          <a:p>
            <a:r>
              <a:rPr lang="en-US" dirty="0" smtClean="0"/>
              <a:t>Swarms of robots, such as this single-celled organism, can be grown or built in large numbers, but are usually controlled by global forces such as a magnetic field.</a:t>
            </a:r>
          </a:p>
          <a:p>
            <a:r>
              <a:rPr lang="en-US" dirty="0" smtClean="0"/>
              <a:t> While the motion planning for one robot may be trivial, the problem becomes complex when many robots receive the same motion commands.</a:t>
            </a:r>
          </a:p>
          <a:p>
            <a:endParaRPr lang="en-US" dirty="0" smtClean="0"/>
          </a:p>
          <a:p>
            <a:r>
              <a:rPr lang="en-US" dirty="0" smtClean="0"/>
              <a:t>In the following we consider a 2D grid world. Here we are building a large-scale prototype, composed of square Plexiglas boards, that can be assembled together to form a bigger board.  In this world, all obstacles and robots are unit size,  and for each actuation, robots move maximally until they collide with an obstacle or another robot. We can use these rules to build logic gates.</a:t>
            </a:r>
          </a:p>
          <a:p>
            <a:endParaRPr lang="en-US" dirty="0" smtClean="0"/>
          </a:p>
          <a:p>
            <a:r>
              <a:rPr lang="en-US" dirty="0" smtClean="0"/>
              <a:t>This is a 3-input OR gate.  If at least one robot enters at the top,  one robot will exit the bottom, additional robots are recycled to the side</a:t>
            </a:r>
          </a:p>
          <a:p>
            <a:r>
              <a:rPr lang="en-US" dirty="0" smtClean="0"/>
              <a:t>      </a:t>
            </a:r>
          </a:p>
          <a:p>
            <a:r>
              <a:rPr lang="en-US" dirty="0" smtClean="0"/>
              <a:t>This is a 5-input AND gate.  If less than 5 robots enter at the top, no robot will enter the goal location, outlined in grey.  Only if all 5 inputs have robots will the goal location be filled.</a:t>
            </a:r>
          </a:p>
          <a:p>
            <a:r>
              <a:rPr lang="en-US" dirty="0" smtClean="0"/>
              <a:t>      </a:t>
            </a:r>
          </a:p>
          <a:p>
            <a:r>
              <a:rPr lang="en-US" dirty="0" smtClean="0"/>
              <a:t>But how can we generate independent choices with global inputs? Here we use a decision tree to set robots 'true' or 'false'. At each stage, the decision only affects one robot.</a:t>
            </a:r>
          </a:p>
          <a:p>
            <a:endParaRPr lang="en-US" dirty="0" smtClean="0"/>
          </a:p>
          <a:p>
            <a:r>
              <a:rPr lang="en-US" dirty="0" smtClean="0"/>
              <a:t>We combine these three elements to prove, by a reduction from 3SAT, the NP-hardness of deciding whether we can reach a specific location.     </a:t>
            </a:r>
          </a:p>
          <a:p>
            <a:r>
              <a:rPr lang="en-US" dirty="0" smtClean="0"/>
              <a:t>Decision trees are used to set each variable 'true' or 'false'.  </a:t>
            </a:r>
          </a:p>
          <a:p>
            <a:r>
              <a:rPr lang="en-US" dirty="0" smtClean="0"/>
              <a:t>3-input OR gates are used to form each clause, and an m-input AND gate provides the conjunction.</a:t>
            </a:r>
          </a:p>
          <a:p>
            <a:r>
              <a:rPr lang="en-US" dirty="0" smtClean="0"/>
              <a:t>The goal is only reached if the variables are set so that the formula evaluates to 'true'.  Therefore the motion-planning problem with global inputs is at least NP-Hard.</a:t>
            </a:r>
          </a:p>
          <a:p>
            <a:r>
              <a:rPr lang="en-US" dirty="0" smtClean="0"/>
              <a:t>    </a:t>
            </a:r>
          </a:p>
          <a:p>
            <a:r>
              <a:rPr lang="en-US" dirty="0" smtClean="0"/>
              <a:t>We designed configurations to implement AND, OR, NOR, and NAND logic gates. However, fan-out gates turned out to be quite tricky. FAN-OUT gates are necessary for simulating arbitrary digital circuits, such as a half adder.</a:t>
            </a:r>
          </a:p>
          <a:p>
            <a:endParaRPr lang="en-US" dirty="0" smtClean="0"/>
          </a:p>
          <a:p>
            <a:r>
              <a:rPr lang="en-US" dirty="0" smtClean="0"/>
              <a:t>We were able to prove that unit-sized robots cannot generate a fan-out gate.  On the positive side, we resolve the missing component with the help of 2x1 robots, painted white in this prototype. These can create fan-out gates that produce multiple copies of the inputs.  </a:t>
            </a:r>
          </a:p>
          <a:p>
            <a:endParaRPr lang="en-US" dirty="0" smtClean="0"/>
          </a:p>
          <a:p>
            <a:r>
              <a:rPr lang="en-US" dirty="0" smtClean="0"/>
              <a:t>Using these gates we are able to establish the full range of computational universality as presented by complex digital circuits.   </a:t>
            </a:r>
          </a:p>
          <a:p>
            <a:endParaRPr lang="en-US" dirty="0" smtClean="0"/>
          </a:p>
          <a:p>
            <a:r>
              <a:rPr lang="en-US" dirty="0" smtClean="0"/>
              <a:t> As an example we connect our logic elements to produce a 3-bit counter.  This counter requires three FAN-OUT gates, two adders, and one gate for the carry.  We have instructions for wiring logic gates together, and can actuate all gates and wiring by the same CW sequence of commands. </a:t>
            </a:r>
            <a:endParaRPr lang="en-US" dirty="0"/>
          </a:p>
        </p:txBody>
      </p:sp>
      <p:sp>
        <p:nvSpPr>
          <p:cNvPr id="4" name="Slide Number Placeholder 3"/>
          <p:cNvSpPr>
            <a:spLocks noGrp="1"/>
          </p:cNvSpPr>
          <p:nvPr>
            <p:ph type="sldNum" sz="quarter" idx="10"/>
          </p:nvPr>
        </p:nvSpPr>
        <p:spPr/>
        <p:txBody>
          <a:bodyPr/>
          <a:lstStyle/>
          <a:p>
            <a:fld id="{8F257890-37C9-C14D-813C-6D71907B5034}" type="slidenum">
              <a:rPr lang="en-US" smtClean="0"/>
              <a:t>13</a:t>
            </a:fld>
            <a:endParaRPr lang="en-US"/>
          </a:p>
        </p:txBody>
      </p:sp>
    </p:spTree>
    <p:extLst>
      <p:ext uri="{BB962C8B-B14F-4D97-AF65-F5344CB8AC3E}">
        <p14:creationId xmlns:p14="http://schemas.microsoft.com/office/powerpoint/2010/main" val="3503549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www.youtube.com</a:t>
            </a:r>
            <a:r>
              <a:rPr lang="en-US" dirty="0" smtClean="0"/>
              <a:t>/</a:t>
            </a:r>
            <a:r>
              <a:rPr lang="en-US" dirty="0" err="1" smtClean="0"/>
              <a:t>watch?v</a:t>
            </a:r>
            <a:r>
              <a:rPr lang="en-US" dirty="0" smtClean="0"/>
              <a:t>=mFGevho4OLY</a:t>
            </a:r>
          </a:p>
          <a:p>
            <a:endParaRPr lang="en-US" dirty="0"/>
          </a:p>
        </p:txBody>
      </p:sp>
      <p:sp>
        <p:nvSpPr>
          <p:cNvPr id="4" name="Slide Number Placeholder 3"/>
          <p:cNvSpPr>
            <a:spLocks noGrp="1"/>
          </p:cNvSpPr>
          <p:nvPr>
            <p:ph type="sldNum" sz="quarter" idx="10"/>
          </p:nvPr>
        </p:nvSpPr>
        <p:spPr/>
        <p:txBody>
          <a:bodyPr/>
          <a:lstStyle/>
          <a:p>
            <a:fld id="{8F257890-37C9-C14D-813C-6D71907B5034}" type="slidenum">
              <a:rPr lang="en-US" smtClean="0"/>
              <a:t>2</a:t>
            </a:fld>
            <a:endParaRPr lang="en-US"/>
          </a:p>
        </p:txBody>
      </p:sp>
    </p:spTree>
    <p:extLst>
      <p:ext uri="{BB962C8B-B14F-4D97-AF65-F5344CB8AC3E}">
        <p14:creationId xmlns:p14="http://schemas.microsoft.com/office/powerpoint/2010/main" val="1932901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finish, write</a:t>
            </a:r>
            <a:r>
              <a:rPr lang="en-US" baseline="0" dirty="0" smtClean="0"/>
              <a:t> down the moves you used.</a:t>
            </a:r>
            <a:endParaRPr lang="en-US" dirty="0"/>
          </a:p>
        </p:txBody>
      </p:sp>
      <p:sp>
        <p:nvSpPr>
          <p:cNvPr id="4" name="Slide Number Placeholder 3"/>
          <p:cNvSpPr>
            <a:spLocks noGrp="1"/>
          </p:cNvSpPr>
          <p:nvPr>
            <p:ph type="sldNum" sz="quarter" idx="10"/>
          </p:nvPr>
        </p:nvSpPr>
        <p:spPr/>
        <p:txBody>
          <a:bodyPr/>
          <a:lstStyle/>
          <a:p>
            <a:fld id="{8F257890-37C9-C14D-813C-6D71907B5034}" type="slidenum">
              <a:rPr lang="en-US" smtClean="0"/>
              <a:t>3</a:t>
            </a:fld>
            <a:endParaRPr lang="en-US"/>
          </a:p>
        </p:txBody>
      </p:sp>
    </p:spTree>
    <p:extLst>
      <p:ext uri="{BB962C8B-B14F-4D97-AF65-F5344CB8AC3E}">
        <p14:creationId xmlns:p14="http://schemas.microsoft.com/office/powerpoint/2010/main" val="2569889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 </a:t>
            </a:r>
            <a:r>
              <a:rPr lang="en-US" dirty="0" smtClean="0"/>
              <a:t>Who had the most moves</a:t>
            </a:r>
            <a:r>
              <a:rPr lang="en-US" baseline="0" dirty="0" smtClean="0"/>
              <a:t>? </a:t>
            </a:r>
            <a:r>
              <a:rPr lang="en-US" dirty="0" smtClean="0"/>
              <a:t>Who had the fewest moves?  </a:t>
            </a:r>
          </a:p>
          <a:p>
            <a:endParaRPr lang="en-US" dirty="0" smtClean="0"/>
          </a:p>
          <a:p>
            <a:r>
              <a:rPr lang="en-US" dirty="0" smtClean="0"/>
              <a:t>What you</a:t>
            </a:r>
            <a:r>
              <a:rPr lang="fr-FR" dirty="0" smtClean="0"/>
              <a:t>’</a:t>
            </a:r>
            <a:r>
              <a:rPr lang="fr-FR" dirty="0" err="1" smtClean="0"/>
              <a:t>ve</a:t>
            </a:r>
            <a:r>
              <a:rPr lang="en-US" dirty="0" smtClean="0"/>
              <a:t> written is</a:t>
            </a:r>
            <a:r>
              <a:rPr lang="en-US" baseline="0" dirty="0" smtClean="0"/>
              <a:t> a program that could be used on any computer.</a:t>
            </a:r>
            <a:endParaRPr lang="en-US" dirty="0"/>
          </a:p>
        </p:txBody>
      </p:sp>
      <p:sp>
        <p:nvSpPr>
          <p:cNvPr id="4" name="Slide Number Placeholder 3"/>
          <p:cNvSpPr>
            <a:spLocks noGrp="1"/>
          </p:cNvSpPr>
          <p:nvPr>
            <p:ph type="sldNum" sz="quarter" idx="10"/>
          </p:nvPr>
        </p:nvSpPr>
        <p:spPr/>
        <p:txBody>
          <a:bodyPr/>
          <a:lstStyle/>
          <a:p>
            <a:fld id="{8F257890-37C9-C14D-813C-6D71907B5034}" type="slidenum">
              <a:rPr lang="en-US" smtClean="0"/>
              <a:t>5</a:t>
            </a:fld>
            <a:endParaRPr lang="en-US"/>
          </a:p>
        </p:txBody>
      </p:sp>
    </p:spTree>
    <p:extLst>
      <p:ext uri="{BB962C8B-B14F-4D97-AF65-F5344CB8AC3E}">
        <p14:creationId xmlns:p14="http://schemas.microsoft.com/office/powerpoint/2010/main" val="1702158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BFS is often called ‘expanding the tree’  This is board 5 from the game Tilt. </a:t>
            </a:r>
          </a:p>
        </p:txBody>
      </p:sp>
      <p:sp>
        <p:nvSpPr>
          <p:cNvPr id="4" name="Slide Number Placeholder 3"/>
          <p:cNvSpPr>
            <a:spLocks noGrp="1"/>
          </p:cNvSpPr>
          <p:nvPr>
            <p:ph type="sldNum" sz="quarter" idx="10"/>
          </p:nvPr>
        </p:nvSpPr>
        <p:spPr/>
        <p:txBody>
          <a:bodyPr/>
          <a:lstStyle/>
          <a:p>
            <a:fld id="{8F257890-37C9-C14D-813C-6D71907B5034}" type="slidenum">
              <a:rPr lang="en-US" smtClean="0"/>
              <a:t>8</a:t>
            </a:fld>
            <a:endParaRPr lang="en-US"/>
          </a:p>
        </p:txBody>
      </p:sp>
    </p:spTree>
    <p:extLst>
      <p:ext uri="{BB962C8B-B14F-4D97-AF65-F5344CB8AC3E}">
        <p14:creationId xmlns:p14="http://schemas.microsoft.com/office/powerpoint/2010/main" val="3547138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Computers</a:t>
            </a:r>
            <a:r>
              <a:rPr lang="en-US" baseline="0" dirty="0" smtClean="0"/>
              <a:t> think and store information as either true or false, and they use logic games to do computation.  This is a diagram of on ‘OR gate’</a:t>
            </a:r>
          </a:p>
          <a:p>
            <a:r>
              <a:rPr lang="en-US" baseline="0" dirty="0" smtClean="0"/>
              <a:t>This blue box we call a ‘truth table’</a:t>
            </a:r>
            <a:endParaRPr lang="en-US" dirty="0" smtClean="0"/>
          </a:p>
          <a:p>
            <a:r>
              <a:rPr lang="en-US" dirty="0" smtClean="0"/>
              <a:t>Do you know how electrical engineers represent ‘true’ and ‘false’?</a:t>
            </a:r>
            <a:endParaRPr lang="en-US" dirty="0"/>
          </a:p>
        </p:txBody>
      </p:sp>
      <p:sp>
        <p:nvSpPr>
          <p:cNvPr id="4" name="Slide Number Placeholder 3"/>
          <p:cNvSpPr>
            <a:spLocks noGrp="1"/>
          </p:cNvSpPr>
          <p:nvPr>
            <p:ph type="sldNum" sz="quarter" idx="10"/>
          </p:nvPr>
        </p:nvSpPr>
        <p:spPr/>
        <p:txBody>
          <a:bodyPr/>
          <a:lstStyle/>
          <a:p>
            <a:fld id="{8F257890-37C9-C14D-813C-6D71907B5034}" type="slidenum">
              <a:rPr lang="en-US" smtClean="0"/>
              <a:t>9</a:t>
            </a:fld>
            <a:endParaRPr lang="en-US"/>
          </a:p>
        </p:txBody>
      </p:sp>
    </p:spTree>
    <p:extLst>
      <p:ext uri="{BB962C8B-B14F-4D97-AF65-F5344CB8AC3E}">
        <p14:creationId xmlns:p14="http://schemas.microsoft.com/office/powerpoint/2010/main" val="873344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Design</a:t>
            </a:r>
            <a:r>
              <a:rPr lang="en-US" baseline="0" dirty="0" smtClean="0"/>
              <a:t> a program that implements the OR gate</a:t>
            </a:r>
          </a:p>
          <a:p>
            <a:r>
              <a:rPr lang="en-US" baseline="0" dirty="0" smtClean="0"/>
              <a:t>----- Meeting Notes (6/10/15 12:12) -----</a:t>
            </a:r>
          </a:p>
          <a:p>
            <a:r>
              <a:rPr lang="en-US" baseline="0" dirty="0" smtClean="0"/>
              <a:t>green sliders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t>
            </a:r>
            <a:r>
              <a:rPr lang="en-US" sz="1200" b="1" dirty="0" smtClean="0">
                <a:latin typeface="Wingdings"/>
                <a:ea typeface="Wingdings"/>
                <a:cs typeface="Wingdings"/>
                <a:sym typeface="Wingdings"/>
              </a:rPr>
              <a:t></a:t>
            </a:r>
            <a:r>
              <a:rPr lang="en-US" sz="1200" b="1" dirty="0" smtClean="0"/>
              <a:t>,</a:t>
            </a:r>
            <a:r>
              <a:rPr lang="en-US" sz="1200" b="1" dirty="0" smtClean="0">
                <a:latin typeface="Wingdings"/>
                <a:ea typeface="Wingdings"/>
                <a:cs typeface="Wingdings"/>
                <a:sym typeface="Wingdings"/>
              </a:rPr>
              <a:t></a:t>
            </a:r>
            <a:r>
              <a:rPr lang="en-US" sz="1200" b="1" dirty="0" smtClean="0"/>
              <a:t>,</a:t>
            </a:r>
            <a:r>
              <a:rPr lang="en-US" sz="1200" b="1" dirty="0" smtClean="0">
                <a:latin typeface="Wingdings"/>
                <a:ea typeface="Wingdings"/>
                <a:cs typeface="Wingdings"/>
                <a:sym typeface="Wingdings"/>
              </a:rPr>
              <a:t> </a:t>
            </a:r>
            <a:r>
              <a:rPr lang="en-US" sz="1200" b="1" dirty="0" smtClean="0"/>
              <a:t>,</a:t>
            </a:r>
            <a:r>
              <a:rPr lang="en-US" sz="1200" b="1" dirty="0" smtClean="0">
                <a:latin typeface="Wingdings"/>
                <a:ea typeface="Wingdings"/>
                <a:cs typeface="Wingdings"/>
                <a:sym typeface="Wingdings"/>
              </a:rPr>
              <a:t> </a:t>
            </a:r>
            <a:r>
              <a:rPr lang="en-US" sz="1200" b="1" dirty="0" smtClean="0"/>
              <a:t>,</a:t>
            </a:r>
            <a:r>
              <a:rPr lang="en-US" sz="1200" b="1" dirty="0" smtClean="0">
                <a:latin typeface="Wingdings"/>
                <a:ea typeface="Wingdings"/>
                <a:cs typeface="Wingdings"/>
                <a:sym typeface="Wingdings"/>
              </a:rPr>
              <a:t></a:t>
            </a:r>
            <a:r>
              <a:rPr lang="en-US" b="1"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a:t>
            </a:r>
            <a:r>
              <a:rPr lang="en-US" b="1" dirty="0" err="1" smtClean="0"/>
              <a:t>r,d,l,u,r</a:t>
            </a:r>
            <a:r>
              <a:rPr lang="en-US" b="1" dirty="0" smtClean="0"/>
              <a:t>)</a:t>
            </a:r>
          </a:p>
        </p:txBody>
      </p:sp>
      <p:sp>
        <p:nvSpPr>
          <p:cNvPr id="4" name="Slide Number Placeholder 3"/>
          <p:cNvSpPr>
            <a:spLocks noGrp="1"/>
          </p:cNvSpPr>
          <p:nvPr>
            <p:ph type="sldNum" sz="quarter" idx="10"/>
          </p:nvPr>
        </p:nvSpPr>
        <p:spPr/>
        <p:txBody>
          <a:bodyPr/>
          <a:lstStyle/>
          <a:p>
            <a:fld id="{8F257890-37C9-C14D-813C-6D71907B5034}" type="slidenum">
              <a:rPr lang="en-US" smtClean="0"/>
              <a:t>10</a:t>
            </a:fld>
            <a:endParaRPr lang="en-US"/>
          </a:p>
        </p:txBody>
      </p:sp>
    </p:spTree>
    <p:extLst>
      <p:ext uri="{BB962C8B-B14F-4D97-AF65-F5344CB8AC3E}">
        <p14:creationId xmlns:p14="http://schemas.microsoft.com/office/powerpoint/2010/main" val="873344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AND</a:t>
            </a:r>
            <a:r>
              <a:rPr lang="en-US" baseline="0" dirty="0" smtClean="0"/>
              <a:t> date</a:t>
            </a:r>
          </a:p>
          <a:p>
            <a:endParaRPr lang="en-US" baseline="0" dirty="0" smtClean="0"/>
          </a:p>
          <a:p>
            <a:r>
              <a:rPr lang="en-US" baseline="0" dirty="0" smtClean="0"/>
              <a:t>Design some obstacles and a program that implements an AND gate</a:t>
            </a:r>
            <a:endParaRPr lang="en-US" dirty="0"/>
          </a:p>
        </p:txBody>
      </p:sp>
      <p:sp>
        <p:nvSpPr>
          <p:cNvPr id="4" name="Slide Number Placeholder 3"/>
          <p:cNvSpPr>
            <a:spLocks noGrp="1"/>
          </p:cNvSpPr>
          <p:nvPr>
            <p:ph type="sldNum" sz="quarter" idx="10"/>
          </p:nvPr>
        </p:nvSpPr>
        <p:spPr/>
        <p:txBody>
          <a:bodyPr/>
          <a:lstStyle/>
          <a:p>
            <a:fld id="{8F257890-37C9-C14D-813C-6D71907B5034}" type="slidenum">
              <a:rPr lang="en-US" smtClean="0"/>
              <a:t>11</a:t>
            </a:fld>
            <a:endParaRPr lang="en-US"/>
          </a:p>
        </p:txBody>
      </p:sp>
    </p:spTree>
    <p:extLst>
      <p:ext uri="{BB962C8B-B14F-4D97-AF65-F5344CB8AC3E}">
        <p14:creationId xmlns:p14="http://schemas.microsoft.com/office/powerpoint/2010/main" val="873344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Computers</a:t>
            </a:r>
            <a:r>
              <a:rPr lang="en-US" baseline="0" dirty="0" smtClean="0"/>
              <a:t> think and store information as either true or false, and they use logic games to do computation.  This is a diagram of on ‘AND gate’</a:t>
            </a:r>
          </a:p>
          <a:p>
            <a:endParaRPr lang="en-US" baseline="0" dirty="0" smtClean="0"/>
          </a:p>
          <a:p>
            <a:r>
              <a:rPr lang="en-US" baseline="0" dirty="0" smtClean="0"/>
              <a:t>Find two possible solutions</a:t>
            </a:r>
          </a:p>
          <a:p>
            <a:endParaRPr lang="en-US" baseline="0" dirty="0" smtClean="0"/>
          </a:p>
          <a:p>
            <a:r>
              <a:rPr lang="en-US" baseline="0" dirty="0" smtClean="0"/>
              <a:t>Try all 4 possible states and test</a:t>
            </a:r>
          </a:p>
          <a:p>
            <a:endParaRPr lang="en-US" dirty="0" smtClean="0"/>
          </a:p>
        </p:txBody>
      </p:sp>
      <p:sp>
        <p:nvSpPr>
          <p:cNvPr id="4" name="Slide Number Placeholder 3"/>
          <p:cNvSpPr>
            <a:spLocks noGrp="1"/>
          </p:cNvSpPr>
          <p:nvPr>
            <p:ph type="sldNum" sz="quarter" idx="10"/>
          </p:nvPr>
        </p:nvSpPr>
        <p:spPr/>
        <p:txBody>
          <a:bodyPr/>
          <a:lstStyle/>
          <a:p>
            <a:fld id="{8F257890-37C9-C14D-813C-6D71907B5034}" type="slidenum">
              <a:rPr lang="en-US" smtClean="0"/>
              <a:t>12</a:t>
            </a:fld>
            <a:endParaRPr lang="en-US"/>
          </a:p>
        </p:txBody>
      </p:sp>
    </p:spTree>
    <p:extLst>
      <p:ext uri="{BB962C8B-B14F-4D97-AF65-F5344CB8AC3E}">
        <p14:creationId xmlns:p14="http://schemas.microsoft.com/office/powerpoint/2010/main" val="873344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EB0AF0D-6B71-6643-A6D0-0E80D6AB0650}" type="datetimeFigureOut">
              <a:rPr lang="en-US" smtClean="0"/>
              <a:t>6/10/15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82DBE4-DFE4-334B-AB5B-59FEE3C35BFC}" type="slidenum">
              <a:rPr lang="en-US" smtClean="0"/>
              <a:t>‹#›</a:t>
            </a:fld>
            <a:endParaRPr lang="en-US"/>
          </a:p>
        </p:txBody>
      </p:sp>
    </p:spTree>
    <p:extLst>
      <p:ext uri="{BB962C8B-B14F-4D97-AF65-F5344CB8AC3E}">
        <p14:creationId xmlns:p14="http://schemas.microsoft.com/office/powerpoint/2010/main" val="3648021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EB0AF0D-6B71-6643-A6D0-0E80D6AB0650}" type="datetimeFigureOut">
              <a:rPr lang="en-US" smtClean="0"/>
              <a:t>6/10/15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82DBE4-DFE4-334B-AB5B-59FEE3C35BFC}" type="slidenum">
              <a:rPr lang="en-US" smtClean="0"/>
              <a:t>‹#›</a:t>
            </a:fld>
            <a:endParaRPr lang="en-US"/>
          </a:p>
        </p:txBody>
      </p:sp>
    </p:spTree>
    <p:extLst>
      <p:ext uri="{BB962C8B-B14F-4D97-AF65-F5344CB8AC3E}">
        <p14:creationId xmlns:p14="http://schemas.microsoft.com/office/powerpoint/2010/main" val="4096143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EB0AF0D-6B71-6643-A6D0-0E80D6AB0650}" type="datetimeFigureOut">
              <a:rPr lang="en-US" smtClean="0"/>
              <a:t>6/10/15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82DBE4-DFE4-334B-AB5B-59FEE3C35BFC}" type="slidenum">
              <a:rPr lang="en-US" smtClean="0"/>
              <a:t>‹#›</a:t>
            </a:fld>
            <a:endParaRPr lang="en-US"/>
          </a:p>
        </p:txBody>
      </p:sp>
    </p:spTree>
    <p:extLst>
      <p:ext uri="{BB962C8B-B14F-4D97-AF65-F5344CB8AC3E}">
        <p14:creationId xmlns:p14="http://schemas.microsoft.com/office/powerpoint/2010/main" val="1605820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EB0AF0D-6B71-6643-A6D0-0E80D6AB0650}" type="datetimeFigureOut">
              <a:rPr lang="en-US" smtClean="0"/>
              <a:t>6/10/15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82DBE4-DFE4-334B-AB5B-59FEE3C35BFC}" type="slidenum">
              <a:rPr lang="en-US" smtClean="0"/>
              <a:t>‹#›</a:t>
            </a:fld>
            <a:endParaRPr lang="en-US"/>
          </a:p>
        </p:txBody>
      </p:sp>
    </p:spTree>
    <p:extLst>
      <p:ext uri="{BB962C8B-B14F-4D97-AF65-F5344CB8AC3E}">
        <p14:creationId xmlns:p14="http://schemas.microsoft.com/office/powerpoint/2010/main" val="2303435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EB0AF0D-6B71-6643-A6D0-0E80D6AB0650}" type="datetimeFigureOut">
              <a:rPr lang="en-US" smtClean="0"/>
              <a:t>6/10/15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82DBE4-DFE4-334B-AB5B-59FEE3C35BFC}" type="slidenum">
              <a:rPr lang="en-US" smtClean="0"/>
              <a:t>‹#›</a:t>
            </a:fld>
            <a:endParaRPr lang="en-US"/>
          </a:p>
        </p:txBody>
      </p:sp>
    </p:spTree>
    <p:extLst>
      <p:ext uri="{BB962C8B-B14F-4D97-AF65-F5344CB8AC3E}">
        <p14:creationId xmlns:p14="http://schemas.microsoft.com/office/powerpoint/2010/main" val="1841753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EB0AF0D-6B71-6643-A6D0-0E80D6AB0650}" type="datetimeFigureOut">
              <a:rPr lang="en-US" smtClean="0"/>
              <a:t>6/10/15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82DBE4-DFE4-334B-AB5B-59FEE3C35BFC}" type="slidenum">
              <a:rPr lang="en-US" smtClean="0"/>
              <a:t>‹#›</a:t>
            </a:fld>
            <a:endParaRPr lang="en-US"/>
          </a:p>
        </p:txBody>
      </p:sp>
    </p:spTree>
    <p:extLst>
      <p:ext uri="{BB962C8B-B14F-4D97-AF65-F5344CB8AC3E}">
        <p14:creationId xmlns:p14="http://schemas.microsoft.com/office/powerpoint/2010/main" val="2593134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EB0AF0D-6B71-6643-A6D0-0E80D6AB0650}" type="datetimeFigureOut">
              <a:rPr lang="en-US" smtClean="0"/>
              <a:t>6/10/15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82DBE4-DFE4-334B-AB5B-59FEE3C35BFC}" type="slidenum">
              <a:rPr lang="en-US" smtClean="0"/>
              <a:t>‹#›</a:t>
            </a:fld>
            <a:endParaRPr lang="en-US"/>
          </a:p>
        </p:txBody>
      </p:sp>
    </p:spTree>
    <p:extLst>
      <p:ext uri="{BB962C8B-B14F-4D97-AF65-F5344CB8AC3E}">
        <p14:creationId xmlns:p14="http://schemas.microsoft.com/office/powerpoint/2010/main" val="4029324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EB0AF0D-6B71-6643-A6D0-0E80D6AB0650}" type="datetimeFigureOut">
              <a:rPr lang="en-US" smtClean="0"/>
              <a:t>6/10/15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82DBE4-DFE4-334B-AB5B-59FEE3C35BFC}" type="slidenum">
              <a:rPr lang="en-US" smtClean="0"/>
              <a:t>‹#›</a:t>
            </a:fld>
            <a:endParaRPr lang="en-US"/>
          </a:p>
        </p:txBody>
      </p:sp>
    </p:spTree>
    <p:extLst>
      <p:ext uri="{BB962C8B-B14F-4D97-AF65-F5344CB8AC3E}">
        <p14:creationId xmlns:p14="http://schemas.microsoft.com/office/powerpoint/2010/main" val="782663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B0AF0D-6B71-6643-A6D0-0E80D6AB0650}" type="datetimeFigureOut">
              <a:rPr lang="en-US" smtClean="0"/>
              <a:t>6/10/15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82DBE4-DFE4-334B-AB5B-59FEE3C35BFC}" type="slidenum">
              <a:rPr lang="en-US" smtClean="0"/>
              <a:t>‹#›</a:t>
            </a:fld>
            <a:endParaRPr lang="en-US"/>
          </a:p>
        </p:txBody>
      </p:sp>
    </p:spTree>
    <p:extLst>
      <p:ext uri="{BB962C8B-B14F-4D97-AF65-F5344CB8AC3E}">
        <p14:creationId xmlns:p14="http://schemas.microsoft.com/office/powerpoint/2010/main" val="714535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B0AF0D-6B71-6643-A6D0-0E80D6AB0650}" type="datetimeFigureOut">
              <a:rPr lang="en-US" smtClean="0"/>
              <a:t>6/10/15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82DBE4-DFE4-334B-AB5B-59FEE3C35BFC}" type="slidenum">
              <a:rPr lang="en-US" smtClean="0"/>
              <a:t>‹#›</a:t>
            </a:fld>
            <a:endParaRPr lang="en-US"/>
          </a:p>
        </p:txBody>
      </p:sp>
    </p:spTree>
    <p:extLst>
      <p:ext uri="{BB962C8B-B14F-4D97-AF65-F5344CB8AC3E}">
        <p14:creationId xmlns:p14="http://schemas.microsoft.com/office/powerpoint/2010/main" val="5177577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B0AF0D-6B71-6643-A6D0-0E80D6AB0650}" type="datetimeFigureOut">
              <a:rPr lang="en-US" smtClean="0"/>
              <a:t>6/10/15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82DBE4-DFE4-334B-AB5B-59FEE3C35BFC}" type="slidenum">
              <a:rPr lang="en-US" smtClean="0"/>
              <a:t>‹#›</a:t>
            </a:fld>
            <a:endParaRPr lang="en-US"/>
          </a:p>
        </p:txBody>
      </p:sp>
    </p:spTree>
    <p:extLst>
      <p:ext uri="{BB962C8B-B14F-4D97-AF65-F5344CB8AC3E}">
        <p14:creationId xmlns:p14="http://schemas.microsoft.com/office/powerpoint/2010/main" val="348544013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B0AF0D-6B71-6643-A6D0-0E80D6AB0650}" type="datetimeFigureOut">
              <a:rPr lang="en-US" smtClean="0"/>
              <a:t>6/10/15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82DBE4-DFE4-334B-AB5B-59FEE3C35BFC}" type="slidenum">
              <a:rPr lang="en-US" smtClean="0"/>
              <a:t>‹#›</a:t>
            </a:fld>
            <a:endParaRPr lang="en-US"/>
          </a:p>
        </p:txBody>
      </p:sp>
    </p:spTree>
    <p:extLst>
      <p:ext uri="{BB962C8B-B14F-4D97-AF65-F5344CB8AC3E}">
        <p14:creationId xmlns:p14="http://schemas.microsoft.com/office/powerpoint/2010/main" val="40081482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1.png"/><Relationship Id="rId6"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18.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4.png"/><Relationship Id="rId7"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hyperlink" Target="file://localhost/Users/ab55/Documents/TeachingPresentations/Tilt%20and%20ECE/TiltforICRApresentation.mov" TargetMode="External"/><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hyperlink" Target="https://www.youtube.com/watch?v=mFGevho4OLY" TargetMode="External"/><Relationship Id="rId6" Type="http://schemas.openxmlformats.org/officeDocument/2006/relationships/image" Target="../media/image3.png"/><Relationship Id="rId1" Type="http://schemas.microsoft.com/office/2007/relationships/media" Target="../media/media2.mp4"/><Relationship Id="rId2" Type="http://schemas.openxmlformats.org/officeDocument/2006/relationships/video" Target="../media/media2.mp4"/></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gif"/></Relationships>
</file>

<file path=ppt/slides/_rels/slide8.xml.rels><?xml version="1.0" encoding="UTF-8" standalone="yes"?>
<Relationships xmlns="http://schemas.openxmlformats.org/package/2006/relationships"><Relationship Id="rId11" Type="http://schemas.openxmlformats.org/officeDocument/2006/relationships/image" Target="../media/image16.png"/><Relationship Id="rId12"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2207"/>
            <a:ext cx="7772400" cy="1470025"/>
          </a:xfrm>
        </p:spPr>
        <p:txBody>
          <a:bodyPr>
            <a:normAutofit fontScale="90000"/>
          </a:bodyPr>
          <a:lstStyle/>
          <a:p>
            <a:r>
              <a:rPr lang="en-US" dirty="0" smtClean="0"/>
              <a:t>Robotic Swarm Control</a:t>
            </a:r>
            <a:br>
              <a:rPr lang="en-US" dirty="0" smtClean="0"/>
            </a:br>
            <a:r>
              <a:rPr lang="en-US" dirty="0" smtClean="0"/>
              <a:t>and the game </a:t>
            </a:r>
            <a:r>
              <a:rPr lang="en-US" i="1" dirty="0" smtClean="0"/>
              <a:t>Tilt</a:t>
            </a:r>
            <a:r>
              <a:rPr lang="en-US" dirty="0" smtClean="0"/>
              <a:t/>
            </a:r>
            <a:br>
              <a:rPr lang="en-US" dirty="0" smtClean="0"/>
            </a:br>
            <a:r>
              <a:rPr lang="en-US" sz="2200" dirty="0" smtClean="0"/>
              <a:t>Dr. Aaron T. Becker &amp; the Robotic Swarm Control Lab</a:t>
            </a:r>
            <a:endParaRPr lang="en-US" sz="2200" dirty="0"/>
          </a:p>
        </p:txBody>
      </p:sp>
      <p:pic>
        <p:nvPicPr>
          <p:cNvPr id="4" name="piano_maze100x.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286719" y="1740787"/>
            <a:ext cx="4587739" cy="4587739"/>
          </a:xfrm>
          <a:prstGeom prst="rect">
            <a:avLst/>
          </a:prstGeom>
        </p:spPr>
      </p:pic>
      <p:pic>
        <p:nvPicPr>
          <p:cNvPr id="6" name="Picture 5"/>
          <p:cNvPicPr>
            <a:picLocks noChangeAspect="1"/>
          </p:cNvPicPr>
          <p:nvPr/>
        </p:nvPicPr>
        <p:blipFill>
          <a:blip r:embed="rId6"/>
          <a:stretch>
            <a:fillRect/>
          </a:stretch>
        </p:blipFill>
        <p:spPr>
          <a:xfrm>
            <a:off x="-596183" y="2737618"/>
            <a:ext cx="4882902" cy="3252197"/>
          </a:xfrm>
          <a:prstGeom prst="rect">
            <a:avLst/>
          </a:prstGeom>
        </p:spPr>
      </p:pic>
      <p:sp>
        <p:nvSpPr>
          <p:cNvPr id="7" name="TextBox 6"/>
          <p:cNvSpPr txBox="1"/>
          <p:nvPr/>
        </p:nvSpPr>
        <p:spPr>
          <a:xfrm>
            <a:off x="685800" y="6306105"/>
            <a:ext cx="2571318" cy="369332"/>
          </a:xfrm>
          <a:prstGeom prst="rect">
            <a:avLst/>
          </a:prstGeom>
          <a:noFill/>
        </p:spPr>
        <p:txBody>
          <a:bodyPr wrap="square" rtlCol="0">
            <a:spAutoFit/>
          </a:bodyPr>
          <a:lstStyle/>
          <a:p>
            <a:r>
              <a:rPr lang="en-US" dirty="0" smtClean="0"/>
              <a:t>A </a:t>
            </a:r>
            <a:r>
              <a:rPr lang="en-US" dirty="0" err="1" smtClean="0"/>
              <a:t>kilobot</a:t>
            </a:r>
            <a:r>
              <a:rPr lang="en-US" dirty="0" smtClean="0"/>
              <a:t> (small robot)</a:t>
            </a:r>
            <a:endParaRPr lang="en-US" dirty="0"/>
          </a:p>
        </p:txBody>
      </p:sp>
      <p:sp>
        <p:nvSpPr>
          <p:cNvPr id="8" name="TextBox 7"/>
          <p:cNvSpPr txBox="1"/>
          <p:nvPr/>
        </p:nvSpPr>
        <p:spPr>
          <a:xfrm>
            <a:off x="4568158" y="6328526"/>
            <a:ext cx="4306299" cy="369332"/>
          </a:xfrm>
          <a:prstGeom prst="rect">
            <a:avLst/>
          </a:prstGeom>
          <a:noFill/>
        </p:spPr>
        <p:txBody>
          <a:bodyPr wrap="square" rtlCol="0">
            <a:spAutoFit/>
          </a:bodyPr>
          <a:lstStyle/>
          <a:p>
            <a:r>
              <a:rPr lang="en-US" dirty="0" smtClean="0"/>
              <a:t>One hundred </a:t>
            </a:r>
            <a:r>
              <a:rPr lang="en-US" dirty="0" err="1" smtClean="0"/>
              <a:t>kilobots</a:t>
            </a:r>
            <a:r>
              <a:rPr lang="en-US" dirty="0" smtClean="0"/>
              <a:t> pushing a toy piano</a:t>
            </a:r>
            <a:endParaRPr lang="en-US" dirty="0"/>
          </a:p>
        </p:txBody>
      </p:sp>
    </p:spTree>
    <p:extLst>
      <p:ext uri="{BB962C8B-B14F-4D97-AF65-F5344CB8AC3E}">
        <p14:creationId xmlns:p14="http://schemas.microsoft.com/office/powerpoint/2010/main" val="680662740"/>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fullScrn="1">
              <p:cMediaNode vol="80000">
                <p:cTn id="7"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Screenshot 2015-06-10 15.32.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1079" y="4773363"/>
            <a:ext cx="1720809" cy="1726545"/>
          </a:xfrm>
          <a:prstGeom prst="rect">
            <a:avLst/>
          </a:prstGeom>
        </p:spPr>
      </p:pic>
      <p:pic>
        <p:nvPicPr>
          <p:cNvPr id="16" name="Picture 15" descr="Screenshot 2015-06-10 15.32.3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0320" y="2901230"/>
            <a:ext cx="1708501" cy="1714196"/>
          </a:xfrm>
          <a:prstGeom prst="rect">
            <a:avLst/>
          </a:prstGeom>
        </p:spPr>
      </p:pic>
      <p:sp>
        <p:nvSpPr>
          <p:cNvPr id="2" name="Title 1"/>
          <p:cNvSpPr>
            <a:spLocks noGrp="1"/>
          </p:cNvSpPr>
          <p:nvPr>
            <p:ph type="title"/>
          </p:nvPr>
        </p:nvSpPr>
        <p:spPr>
          <a:xfrm>
            <a:off x="457200" y="274638"/>
            <a:ext cx="6401642" cy="1143000"/>
          </a:xfrm>
        </p:spPr>
        <p:txBody>
          <a:bodyPr/>
          <a:lstStyle/>
          <a:p>
            <a:r>
              <a:rPr lang="en-US" dirty="0" smtClean="0"/>
              <a:t>Make a logic gate: OR Gate</a:t>
            </a:r>
            <a:endParaRPr lang="en-US"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393930554"/>
              </p:ext>
            </p:extLst>
          </p:nvPr>
        </p:nvGraphicFramePr>
        <p:xfrm>
          <a:off x="457200" y="1600200"/>
          <a:ext cx="3719514" cy="4399279"/>
        </p:xfrm>
        <a:graphic>
          <a:graphicData uri="http://schemas.openxmlformats.org/drawingml/2006/table">
            <a:tbl>
              <a:tblPr firstRow="1" bandRow="1">
                <a:tableStyleId>{5C22544A-7EE6-4342-B048-85BDC9FD1C3A}</a:tableStyleId>
              </a:tblPr>
              <a:tblGrid>
                <a:gridCol w="1239838"/>
                <a:gridCol w="1239838"/>
                <a:gridCol w="1239838"/>
              </a:tblGrid>
              <a:tr h="370840">
                <a:tc gridSpan="2">
                  <a:txBody>
                    <a:bodyPr/>
                    <a:lstStyle/>
                    <a:p>
                      <a:r>
                        <a:rPr lang="en-US" dirty="0" smtClean="0"/>
                        <a:t>Input</a:t>
                      </a:r>
                      <a:endParaRPr lang="en-US" dirty="0"/>
                    </a:p>
                  </a:txBody>
                  <a:tcPr/>
                </a:tc>
                <a:tc hMerge="1">
                  <a:txBody>
                    <a:bodyPr/>
                    <a:lstStyle/>
                    <a:p>
                      <a:endParaRPr lang="en-US" dirty="0"/>
                    </a:p>
                  </a:txBody>
                  <a:tcPr/>
                </a:tc>
                <a:tc>
                  <a:txBody>
                    <a:bodyPr/>
                    <a:lstStyle/>
                    <a:p>
                      <a:r>
                        <a:rPr lang="en-US" dirty="0" smtClean="0"/>
                        <a:t>Output</a:t>
                      </a:r>
                      <a:endParaRPr lang="en-US" dirty="0"/>
                    </a:p>
                  </a:txBody>
                  <a:tcPr/>
                </a:tc>
              </a:tr>
              <a:tr h="370840">
                <a:tc>
                  <a:txBody>
                    <a:bodyPr/>
                    <a:lstStyle/>
                    <a:p>
                      <a:r>
                        <a:rPr lang="en-US" dirty="0" smtClean="0"/>
                        <a:t>A</a:t>
                      </a:r>
                      <a:endParaRPr lang="en-US" dirty="0"/>
                    </a:p>
                  </a:txBody>
                  <a:tcPr/>
                </a:tc>
                <a:tc>
                  <a:txBody>
                    <a:bodyPr/>
                    <a:lstStyle/>
                    <a:p>
                      <a:r>
                        <a:rPr lang="en-US" dirty="0" smtClean="0"/>
                        <a:t>B</a:t>
                      </a:r>
                      <a:endParaRPr lang="en-US" dirty="0"/>
                    </a:p>
                  </a:txBody>
                  <a:tcPr/>
                </a:tc>
                <a:tc>
                  <a:txBody>
                    <a:bodyPr/>
                    <a:lstStyle/>
                    <a:p>
                      <a:r>
                        <a:rPr lang="en-US" dirty="0" smtClean="0"/>
                        <a:t>A</a:t>
                      </a:r>
                      <a:r>
                        <a:rPr lang="en-US" baseline="0" dirty="0" smtClean="0"/>
                        <a:t> or</a:t>
                      </a:r>
                      <a:r>
                        <a:rPr lang="en-US" dirty="0" smtClean="0"/>
                        <a:t> B</a:t>
                      </a:r>
                      <a:endParaRPr lang="en-US" dirty="0"/>
                    </a:p>
                  </a:txBody>
                  <a:tcPr/>
                </a:tc>
              </a:tr>
              <a:tr h="370840">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p>
                    <a:p>
                      <a:endParaRPr lang="en-US" dirty="0" smtClean="0"/>
                    </a:p>
                    <a:p>
                      <a:endParaRPr lang="en-US" dirty="0"/>
                    </a:p>
                  </a:txBody>
                  <a:tcPr/>
                </a:tc>
              </a:tr>
              <a:tr h="370840">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p>
                    <a:p>
                      <a:endParaRPr lang="en-US" dirty="0" smtClean="0"/>
                    </a:p>
                    <a:p>
                      <a:endParaRPr lang="en-US" dirty="0"/>
                    </a:p>
                  </a:txBody>
                  <a:tcPr/>
                </a:tc>
              </a:tr>
              <a:tr h="37084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p>
                    <a:p>
                      <a:endParaRPr lang="en-US" dirty="0" smtClean="0"/>
                    </a:p>
                    <a:p>
                      <a:endParaRPr lang="en-US" dirty="0"/>
                    </a:p>
                  </a:txBody>
                  <a:tcPr/>
                </a:tc>
              </a:tr>
              <a:tr h="370840">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p>
                    <a:p>
                      <a:endParaRPr lang="en-US" dirty="0" smtClean="0"/>
                    </a:p>
                    <a:p>
                      <a:endParaRPr lang="en-US" dirty="0"/>
                    </a:p>
                  </a:txBody>
                  <a:tcPr/>
                </a:tc>
              </a:tr>
            </a:tbl>
          </a:graphicData>
        </a:graphic>
      </p:graphicFrame>
      <p:pic>
        <p:nvPicPr>
          <p:cNvPr id="11" name="Picture 10" descr="ur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8842" y="394127"/>
            <a:ext cx="2418830" cy="873107"/>
          </a:xfrm>
          <a:prstGeom prst="rect">
            <a:avLst/>
          </a:prstGeom>
        </p:spPr>
      </p:pic>
      <p:pic>
        <p:nvPicPr>
          <p:cNvPr id="3" name="Picture 2" descr="Screenshot 2015-06-10 10.04.09.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34230" y="1600200"/>
            <a:ext cx="1727556" cy="1727556"/>
          </a:xfrm>
          <a:prstGeom prst="rect">
            <a:avLst/>
          </a:prstGeom>
        </p:spPr>
      </p:pic>
      <p:pic>
        <p:nvPicPr>
          <p:cNvPr id="4" name="Picture 3" descr="Screenshot 2015-06-10 10.04.20.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39969" y="3942946"/>
            <a:ext cx="1721817" cy="1727556"/>
          </a:xfrm>
          <a:prstGeom prst="rect">
            <a:avLst/>
          </a:prstGeom>
        </p:spPr>
      </p:pic>
      <p:sp>
        <p:nvSpPr>
          <p:cNvPr id="7" name="TextBox 6"/>
          <p:cNvSpPr txBox="1"/>
          <p:nvPr/>
        </p:nvSpPr>
        <p:spPr>
          <a:xfrm>
            <a:off x="4638578" y="4127751"/>
            <a:ext cx="1754445" cy="367654"/>
          </a:xfrm>
          <a:prstGeom prst="rect">
            <a:avLst/>
          </a:prstGeom>
          <a:noFill/>
        </p:spPr>
        <p:txBody>
          <a:bodyPr wrap="square" rtlCol="0">
            <a:spAutoFit/>
          </a:bodyPr>
          <a:lstStyle/>
          <a:p>
            <a:r>
              <a:rPr lang="en-US" dirty="0" smtClean="0"/>
              <a:t>A     		 B</a:t>
            </a:r>
            <a:endParaRPr lang="en-US" dirty="0"/>
          </a:p>
        </p:txBody>
      </p:sp>
      <p:sp>
        <p:nvSpPr>
          <p:cNvPr id="12" name="TextBox 11"/>
          <p:cNvSpPr txBox="1"/>
          <p:nvPr/>
        </p:nvSpPr>
        <p:spPr>
          <a:xfrm>
            <a:off x="4632054" y="1773417"/>
            <a:ext cx="1754445" cy="367654"/>
          </a:xfrm>
          <a:prstGeom prst="rect">
            <a:avLst/>
          </a:prstGeom>
          <a:noFill/>
        </p:spPr>
        <p:txBody>
          <a:bodyPr wrap="square" rtlCol="0">
            <a:spAutoFit/>
          </a:bodyPr>
          <a:lstStyle/>
          <a:p>
            <a:r>
              <a:rPr lang="en-US" dirty="0" smtClean="0"/>
              <a:t>A     		 B</a:t>
            </a:r>
            <a:endParaRPr lang="en-US" dirty="0"/>
          </a:p>
        </p:txBody>
      </p:sp>
      <p:sp>
        <p:nvSpPr>
          <p:cNvPr id="13" name="TextBox 12"/>
          <p:cNvSpPr txBox="1"/>
          <p:nvPr/>
        </p:nvSpPr>
        <p:spPr>
          <a:xfrm>
            <a:off x="6543404" y="3060369"/>
            <a:ext cx="1754445" cy="367654"/>
          </a:xfrm>
          <a:prstGeom prst="rect">
            <a:avLst/>
          </a:prstGeom>
          <a:noFill/>
        </p:spPr>
        <p:txBody>
          <a:bodyPr wrap="square" rtlCol="0">
            <a:spAutoFit/>
          </a:bodyPr>
          <a:lstStyle/>
          <a:p>
            <a:r>
              <a:rPr lang="en-US" dirty="0" smtClean="0"/>
              <a:t>A     		 B</a:t>
            </a:r>
            <a:endParaRPr lang="en-US" dirty="0"/>
          </a:p>
        </p:txBody>
      </p:sp>
      <p:sp>
        <p:nvSpPr>
          <p:cNvPr id="14" name="TextBox 13"/>
          <p:cNvSpPr txBox="1"/>
          <p:nvPr/>
        </p:nvSpPr>
        <p:spPr>
          <a:xfrm>
            <a:off x="6508840" y="4948611"/>
            <a:ext cx="1754445" cy="367654"/>
          </a:xfrm>
          <a:prstGeom prst="rect">
            <a:avLst/>
          </a:prstGeom>
          <a:noFill/>
        </p:spPr>
        <p:txBody>
          <a:bodyPr wrap="square" rtlCol="0">
            <a:spAutoFit/>
          </a:bodyPr>
          <a:lstStyle/>
          <a:p>
            <a:r>
              <a:rPr lang="en-US" dirty="0" smtClean="0"/>
              <a:t>A       	 B</a:t>
            </a:r>
            <a:endParaRPr lang="en-US" dirty="0"/>
          </a:p>
        </p:txBody>
      </p:sp>
      <p:sp>
        <p:nvSpPr>
          <p:cNvPr id="8" name="TextBox 7"/>
          <p:cNvSpPr txBox="1"/>
          <p:nvPr/>
        </p:nvSpPr>
        <p:spPr>
          <a:xfrm>
            <a:off x="457200" y="6283541"/>
            <a:ext cx="4806135" cy="369332"/>
          </a:xfrm>
          <a:prstGeom prst="rect">
            <a:avLst/>
          </a:prstGeom>
          <a:noFill/>
        </p:spPr>
        <p:txBody>
          <a:bodyPr wrap="square" rtlCol="0">
            <a:spAutoFit/>
          </a:bodyPr>
          <a:lstStyle/>
          <a:p>
            <a:r>
              <a:rPr lang="en-US" dirty="0" smtClean="0"/>
              <a:t>Output is ‘true’ if slider falls through center</a:t>
            </a:r>
            <a:endParaRPr lang="en-US" dirty="0"/>
          </a:p>
        </p:txBody>
      </p:sp>
    </p:spTree>
    <p:extLst>
      <p:ext uri="{BB962C8B-B14F-4D97-AF65-F5344CB8AC3E}">
        <p14:creationId xmlns:p14="http://schemas.microsoft.com/office/powerpoint/2010/main" val="394311503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 a logic gate: AND Gate</a:t>
            </a:r>
            <a:endParaRPr lang="en-US"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972931411"/>
              </p:ext>
            </p:extLst>
          </p:nvPr>
        </p:nvGraphicFramePr>
        <p:xfrm>
          <a:off x="457200" y="1600200"/>
          <a:ext cx="3719514" cy="2225040"/>
        </p:xfrm>
        <a:graphic>
          <a:graphicData uri="http://schemas.openxmlformats.org/drawingml/2006/table">
            <a:tbl>
              <a:tblPr firstRow="1" bandRow="1">
                <a:tableStyleId>{5C22544A-7EE6-4342-B048-85BDC9FD1C3A}</a:tableStyleId>
              </a:tblPr>
              <a:tblGrid>
                <a:gridCol w="1239838"/>
                <a:gridCol w="1239838"/>
                <a:gridCol w="1239838"/>
              </a:tblGrid>
              <a:tr h="370840">
                <a:tc gridSpan="2">
                  <a:txBody>
                    <a:bodyPr/>
                    <a:lstStyle/>
                    <a:p>
                      <a:r>
                        <a:rPr lang="en-US" dirty="0" smtClean="0"/>
                        <a:t>Input</a:t>
                      </a:r>
                      <a:endParaRPr lang="en-US" dirty="0"/>
                    </a:p>
                  </a:txBody>
                  <a:tcPr/>
                </a:tc>
                <a:tc hMerge="1">
                  <a:txBody>
                    <a:bodyPr/>
                    <a:lstStyle/>
                    <a:p>
                      <a:endParaRPr lang="en-US" dirty="0"/>
                    </a:p>
                  </a:txBody>
                  <a:tcPr/>
                </a:tc>
                <a:tc>
                  <a:txBody>
                    <a:bodyPr/>
                    <a:lstStyle/>
                    <a:p>
                      <a:r>
                        <a:rPr lang="en-US" dirty="0" smtClean="0"/>
                        <a:t>Output</a:t>
                      </a:r>
                      <a:endParaRPr lang="en-US" dirty="0"/>
                    </a:p>
                  </a:txBody>
                  <a:tcPr/>
                </a:tc>
              </a:tr>
              <a:tr h="370840">
                <a:tc>
                  <a:txBody>
                    <a:bodyPr/>
                    <a:lstStyle/>
                    <a:p>
                      <a:r>
                        <a:rPr lang="en-US" dirty="0" smtClean="0"/>
                        <a:t>A</a:t>
                      </a:r>
                      <a:endParaRPr lang="en-US" dirty="0"/>
                    </a:p>
                  </a:txBody>
                  <a:tcPr/>
                </a:tc>
                <a:tc>
                  <a:txBody>
                    <a:bodyPr/>
                    <a:lstStyle/>
                    <a:p>
                      <a:r>
                        <a:rPr lang="en-US" dirty="0" smtClean="0"/>
                        <a:t>B</a:t>
                      </a:r>
                      <a:endParaRPr lang="en-US" dirty="0"/>
                    </a:p>
                  </a:txBody>
                  <a:tcPr/>
                </a:tc>
                <a:tc>
                  <a:txBody>
                    <a:bodyPr/>
                    <a:lstStyle/>
                    <a:p>
                      <a:r>
                        <a:rPr lang="en-US" dirty="0" smtClean="0"/>
                        <a:t>A</a:t>
                      </a:r>
                      <a:r>
                        <a:rPr lang="en-US" baseline="0" dirty="0" smtClean="0"/>
                        <a:t> or</a:t>
                      </a:r>
                      <a:r>
                        <a:rPr lang="en-US" dirty="0" smtClean="0"/>
                        <a:t> B</a:t>
                      </a:r>
                      <a:endParaRPr lang="en-US" dirty="0"/>
                    </a:p>
                  </a:txBody>
                  <a:tcPr/>
                </a:tc>
              </a:tr>
              <a:tr h="370840">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70840">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r>
              <a:tr h="37084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70840">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bl>
          </a:graphicData>
        </a:graphic>
      </p:graphicFrame>
      <p:graphicFrame>
        <p:nvGraphicFramePr>
          <p:cNvPr id="10" name="Content Placeholder 8"/>
          <p:cNvGraphicFramePr>
            <a:graphicFrameLocks/>
          </p:cNvGraphicFramePr>
          <p:nvPr>
            <p:extLst>
              <p:ext uri="{D42A27DB-BD31-4B8C-83A1-F6EECF244321}">
                <p14:modId xmlns:p14="http://schemas.microsoft.com/office/powerpoint/2010/main" val="2187317383"/>
              </p:ext>
            </p:extLst>
          </p:nvPr>
        </p:nvGraphicFramePr>
        <p:xfrm>
          <a:off x="457200" y="1600200"/>
          <a:ext cx="3719514" cy="2225040"/>
        </p:xfrm>
        <a:graphic>
          <a:graphicData uri="http://schemas.openxmlformats.org/drawingml/2006/table">
            <a:tbl>
              <a:tblPr firstRow="1" bandRow="1">
                <a:tableStyleId>{5C22544A-7EE6-4342-B048-85BDC9FD1C3A}</a:tableStyleId>
              </a:tblPr>
              <a:tblGrid>
                <a:gridCol w="1239838"/>
                <a:gridCol w="1239838"/>
                <a:gridCol w="1239838"/>
              </a:tblGrid>
              <a:tr h="370840">
                <a:tc gridSpan="2">
                  <a:txBody>
                    <a:bodyPr/>
                    <a:lstStyle/>
                    <a:p>
                      <a:r>
                        <a:rPr lang="en-US" dirty="0" smtClean="0"/>
                        <a:t>Input</a:t>
                      </a:r>
                      <a:endParaRPr lang="en-US" dirty="0"/>
                    </a:p>
                  </a:txBody>
                  <a:tcPr/>
                </a:tc>
                <a:tc hMerge="1">
                  <a:txBody>
                    <a:bodyPr/>
                    <a:lstStyle/>
                    <a:p>
                      <a:endParaRPr lang="en-US" dirty="0"/>
                    </a:p>
                  </a:txBody>
                  <a:tcPr/>
                </a:tc>
                <a:tc>
                  <a:txBody>
                    <a:bodyPr/>
                    <a:lstStyle/>
                    <a:p>
                      <a:r>
                        <a:rPr lang="en-US" dirty="0" smtClean="0"/>
                        <a:t>Output</a:t>
                      </a:r>
                      <a:endParaRPr lang="en-US" dirty="0"/>
                    </a:p>
                  </a:txBody>
                  <a:tcPr/>
                </a:tc>
              </a:tr>
              <a:tr h="370840">
                <a:tc>
                  <a:txBody>
                    <a:bodyPr/>
                    <a:lstStyle/>
                    <a:p>
                      <a:r>
                        <a:rPr lang="en-US" dirty="0" smtClean="0"/>
                        <a:t>A</a:t>
                      </a:r>
                      <a:endParaRPr lang="en-US" dirty="0"/>
                    </a:p>
                  </a:txBody>
                  <a:tcPr/>
                </a:tc>
                <a:tc>
                  <a:txBody>
                    <a:bodyPr/>
                    <a:lstStyle/>
                    <a:p>
                      <a:r>
                        <a:rPr lang="en-US" dirty="0" smtClean="0"/>
                        <a:t>B</a:t>
                      </a:r>
                      <a:endParaRPr lang="en-US" dirty="0"/>
                    </a:p>
                  </a:txBody>
                  <a:tcPr/>
                </a:tc>
                <a:tc>
                  <a:txBody>
                    <a:bodyPr/>
                    <a:lstStyle/>
                    <a:p>
                      <a:r>
                        <a:rPr lang="en-US" dirty="0" smtClean="0"/>
                        <a:t>A</a:t>
                      </a:r>
                      <a:r>
                        <a:rPr lang="en-US" baseline="0" dirty="0" smtClean="0"/>
                        <a:t> or</a:t>
                      </a:r>
                      <a:r>
                        <a:rPr lang="en-US" dirty="0" smtClean="0"/>
                        <a:t> B</a:t>
                      </a:r>
                      <a:endParaRPr lang="en-US" dirty="0"/>
                    </a:p>
                  </a:txBody>
                  <a:tcPr/>
                </a:tc>
              </a:tr>
              <a:tr h="370840">
                <a:tc>
                  <a:txBody>
                    <a:bodyPr/>
                    <a:lstStyle/>
                    <a:p>
                      <a:r>
                        <a:rPr lang="en-US" dirty="0" smtClean="0">
                          <a:solidFill>
                            <a:srgbClr val="FF0000"/>
                          </a:solidFill>
                        </a:rPr>
                        <a:t>false</a:t>
                      </a:r>
                      <a:endParaRPr lang="en-US" dirty="0">
                        <a:solidFill>
                          <a:srgbClr val="FF0000"/>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0000"/>
                          </a:solidFill>
                        </a:rPr>
                        <a:t>false</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0000"/>
                          </a:solidFill>
                        </a:rPr>
                        <a:t>false</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0000"/>
                          </a:solidFill>
                        </a:rPr>
                        <a:t>false</a:t>
                      </a:r>
                    </a:p>
                  </a:txBody>
                  <a:tcPr/>
                </a:tc>
                <a:tc>
                  <a:txBody>
                    <a:bodyPr/>
                    <a:lstStyle/>
                    <a:p>
                      <a:r>
                        <a:rPr lang="en-US" smtClean="0">
                          <a:solidFill>
                            <a:srgbClr val="008000"/>
                          </a:solidFill>
                        </a:rPr>
                        <a:t>true</a:t>
                      </a:r>
                      <a:endParaRPr lang="en-US" dirty="0">
                        <a:solidFill>
                          <a:srgbClr val="008000"/>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0000"/>
                          </a:solidFill>
                        </a:rPr>
                        <a:t>false</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008000"/>
                          </a:solidFill>
                        </a:rPr>
                        <a:t>true</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0000"/>
                          </a:solidFill>
                        </a:rPr>
                        <a:t>false</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0000"/>
                          </a:solidFill>
                        </a:rPr>
                        <a:t>false</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008000"/>
                          </a:solidFill>
                        </a:rPr>
                        <a:t>true</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008000"/>
                          </a:solidFill>
                        </a:rPr>
                        <a:t>true</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008000"/>
                          </a:solidFill>
                        </a:rPr>
                        <a:t>true</a:t>
                      </a:r>
                    </a:p>
                  </a:txBody>
                  <a:tcPr/>
                </a:tc>
              </a:tr>
            </a:tbl>
          </a:graphicData>
        </a:graphic>
      </p:graphicFrame>
      <p:pic>
        <p:nvPicPr>
          <p:cNvPr id="3" name="Picture 2" descr="Screenshot 2015-06-10 10.10.5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4974" y="1706271"/>
            <a:ext cx="4315099" cy="2118969"/>
          </a:xfrm>
          <a:prstGeom prst="rect">
            <a:avLst/>
          </a:prstGeom>
        </p:spPr>
      </p:pic>
      <p:grpSp>
        <p:nvGrpSpPr>
          <p:cNvPr id="8" name="Group 7"/>
          <p:cNvGrpSpPr/>
          <p:nvPr/>
        </p:nvGrpSpPr>
        <p:grpSpPr>
          <a:xfrm>
            <a:off x="5331784" y="4044194"/>
            <a:ext cx="2613855" cy="2512998"/>
            <a:chOff x="5331784" y="4044194"/>
            <a:chExt cx="2613855" cy="2512998"/>
          </a:xfrm>
        </p:grpSpPr>
        <p:pic>
          <p:nvPicPr>
            <p:cNvPr id="7" name="Picture 6" descr="Screenshot 2015-06-10 15.32.1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1784" y="4044194"/>
              <a:ext cx="2479602" cy="2512998"/>
            </a:xfrm>
            <a:prstGeom prst="rect">
              <a:avLst/>
            </a:prstGeom>
          </p:spPr>
        </p:pic>
        <p:sp>
          <p:nvSpPr>
            <p:cNvPr id="5" name="TextBox 4"/>
            <p:cNvSpPr txBox="1"/>
            <p:nvPr/>
          </p:nvSpPr>
          <p:spPr>
            <a:xfrm>
              <a:off x="5697769" y="4411850"/>
              <a:ext cx="2247870" cy="369332"/>
            </a:xfrm>
            <a:prstGeom prst="rect">
              <a:avLst/>
            </a:prstGeom>
            <a:noFill/>
          </p:spPr>
          <p:txBody>
            <a:bodyPr wrap="square" rtlCol="0">
              <a:spAutoFit/>
            </a:bodyPr>
            <a:lstStyle/>
            <a:p>
              <a:r>
                <a:rPr lang="en-US" dirty="0" smtClean="0"/>
                <a:t>A			 B</a:t>
              </a:r>
              <a:endParaRPr lang="en-US" dirty="0"/>
            </a:p>
          </p:txBody>
        </p:sp>
      </p:grpSp>
      <p:sp>
        <p:nvSpPr>
          <p:cNvPr id="6" name="Rectangle 5"/>
          <p:cNvSpPr/>
          <p:nvPr/>
        </p:nvSpPr>
        <p:spPr>
          <a:xfrm>
            <a:off x="241892" y="4411850"/>
            <a:ext cx="4555622" cy="1384995"/>
          </a:xfrm>
          <a:prstGeom prst="rect">
            <a:avLst/>
          </a:prstGeom>
        </p:spPr>
        <p:txBody>
          <a:bodyPr wrap="square">
            <a:spAutoFit/>
          </a:bodyPr>
          <a:lstStyle/>
          <a:p>
            <a:pPr>
              <a:defRPr/>
            </a:pPr>
            <a:r>
              <a:rPr lang="en-US" sz="2800" dirty="0" smtClean="0"/>
              <a:t>Add obstacles to implement </a:t>
            </a:r>
            <a:r>
              <a:rPr lang="en-US" sz="2800" dirty="0"/>
              <a:t>AND </a:t>
            </a:r>
            <a:r>
              <a:rPr lang="en-US" sz="2800" dirty="0" smtClean="0"/>
              <a:t>gate with the program:</a:t>
            </a:r>
            <a:endParaRPr lang="en-US" sz="2800" dirty="0"/>
          </a:p>
          <a:p>
            <a:pPr>
              <a:defRPr/>
            </a:pPr>
            <a:r>
              <a:rPr lang="en-US" sz="2800" dirty="0" smtClean="0"/>
              <a:t>(</a:t>
            </a:r>
            <a:r>
              <a:rPr lang="en-US" sz="2800" b="1" dirty="0">
                <a:latin typeface="Wingdings"/>
                <a:ea typeface="Wingdings"/>
                <a:cs typeface="Wingdings"/>
                <a:sym typeface="Wingdings"/>
              </a:rPr>
              <a:t></a:t>
            </a:r>
            <a:r>
              <a:rPr lang="en-US" sz="2800" b="1" dirty="0"/>
              <a:t>,</a:t>
            </a:r>
            <a:r>
              <a:rPr lang="en-US" sz="2800" b="1" dirty="0">
                <a:latin typeface="Wingdings"/>
                <a:ea typeface="Wingdings"/>
                <a:cs typeface="Wingdings"/>
                <a:sym typeface="Wingdings"/>
              </a:rPr>
              <a:t></a:t>
            </a:r>
            <a:r>
              <a:rPr lang="en-US" sz="2800" b="1" dirty="0" smtClean="0"/>
              <a:t>,</a:t>
            </a:r>
            <a:r>
              <a:rPr lang="en-US" sz="2800" b="1" dirty="0" smtClean="0">
                <a:latin typeface="Wingdings"/>
                <a:ea typeface="Wingdings"/>
                <a:cs typeface="Wingdings"/>
                <a:sym typeface="Wingdings"/>
              </a:rPr>
              <a:t></a:t>
            </a:r>
            <a:r>
              <a:rPr lang="en-US" sz="2800" b="1" dirty="0" smtClean="0"/>
              <a:t>,</a:t>
            </a:r>
            <a:r>
              <a:rPr lang="en-US" sz="2800" b="1" dirty="0" smtClean="0">
                <a:latin typeface="Wingdings"/>
                <a:ea typeface="Wingdings"/>
                <a:cs typeface="Wingdings"/>
                <a:sym typeface="Wingdings"/>
              </a:rPr>
              <a:t></a:t>
            </a:r>
            <a:r>
              <a:rPr lang="en-US" sz="2800" b="1" dirty="0"/>
              <a:t>,</a:t>
            </a:r>
            <a:r>
              <a:rPr lang="en-US" sz="2800" b="1" dirty="0">
                <a:latin typeface="Wingdings"/>
                <a:ea typeface="Wingdings"/>
                <a:cs typeface="Wingdings"/>
                <a:sym typeface="Wingdings"/>
              </a:rPr>
              <a:t></a:t>
            </a:r>
            <a:r>
              <a:rPr lang="en-US" sz="2800" b="1" dirty="0"/>
              <a:t>) </a:t>
            </a:r>
            <a:endParaRPr lang="en-US" sz="2800" dirty="0"/>
          </a:p>
        </p:txBody>
      </p:sp>
    </p:spTree>
    <p:extLst>
      <p:ext uri="{BB962C8B-B14F-4D97-AF65-F5344CB8AC3E}">
        <p14:creationId xmlns:p14="http://schemas.microsoft.com/office/powerpoint/2010/main" val="7479557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nodeType="clickEffect">
                                  <p:stCondLst>
                                    <p:cond delay="0"/>
                                  </p:stCondLst>
                                  <p:childTnLst>
                                    <p:animEffect transition="out" filter="wipe(up)">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0-#ppt_w/2"/>
                                          </p:val>
                                        </p:tav>
                                        <p:tav tm="100000">
                                          <p:val>
                                            <p:strVal val="#ppt_x"/>
                                          </p:val>
                                        </p:tav>
                                      </p:tavLst>
                                    </p:anim>
                                    <p:anim calcmode="lin" valueType="num">
                                      <p:cBhvr additive="base">
                                        <p:cTn id="19"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Screenshot 2015-06-10 15.32.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8562" y="2324760"/>
            <a:ext cx="1787681" cy="1787681"/>
          </a:xfrm>
          <a:prstGeom prst="rect">
            <a:avLst/>
          </a:prstGeom>
        </p:spPr>
      </p:pic>
      <p:pic>
        <p:nvPicPr>
          <p:cNvPr id="22" name="Picture 21" descr="Screenshot 2015-06-10 15.31.5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8724" y="3384540"/>
            <a:ext cx="1787681" cy="1787681"/>
          </a:xfrm>
          <a:prstGeom prst="rect">
            <a:avLst/>
          </a:prstGeom>
        </p:spPr>
      </p:pic>
      <p:pic>
        <p:nvPicPr>
          <p:cNvPr id="23" name="Picture 22" descr="Screenshot 2015-06-10 15.35.0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8408" y="1096130"/>
            <a:ext cx="1732546" cy="1732546"/>
          </a:xfrm>
          <a:prstGeom prst="rect">
            <a:avLst/>
          </a:prstGeom>
        </p:spPr>
      </p:pic>
      <p:pic>
        <p:nvPicPr>
          <p:cNvPr id="20" name="Picture 19" descr="Screenshot 2015-06-10 15.32.1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8720" y="4226877"/>
            <a:ext cx="1721951" cy="1745143"/>
          </a:xfrm>
          <a:prstGeom prst="rect">
            <a:avLst/>
          </a:prstGeom>
        </p:spPr>
      </p:pic>
      <p:sp>
        <p:nvSpPr>
          <p:cNvPr id="2" name="Title 1"/>
          <p:cNvSpPr>
            <a:spLocks noGrp="1"/>
          </p:cNvSpPr>
          <p:nvPr>
            <p:ph type="title"/>
          </p:nvPr>
        </p:nvSpPr>
        <p:spPr>
          <a:xfrm>
            <a:off x="457200" y="-269574"/>
            <a:ext cx="8229600" cy="1143000"/>
          </a:xfrm>
        </p:spPr>
        <p:txBody>
          <a:bodyPr/>
          <a:lstStyle/>
          <a:p>
            <a:r>
              <a:rPr lang="en-US" dirty="0" smtClean="0"/>
              <a:t>Make a logic gate: AND Gate</a:t>
            </a:r>
            <a:endParaRPr lang="en-US"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3926631510"/>
              </p:ext>
            </p:extLst>
          </p:nvPr>
        </p:nvGraphicFramePr>
        <p:xfrm>
          <a:off x="457200" y="1055988"/>
          <a:ext cx="3719514" cy="4399279"/>
        </p:xfrm>
        <a:graphic>
          <a:graphicData uri="http://schemas.openxmlformats.org/drawingml/2006/table">
            <a:tbl>
              <a:tblPr firstRow="1" bandRow="1">
                <a:tableStyleId>{5C22544A-7EE6-4342-B048-85BDC9FD1C3A}</a:tableStyleId>
              </a:tblPr>
              <a:tblGrid>
                <a:gridCol w="1239838"/>
                <a:gridCol w="1239838"/>
                <a:gridCol w="1239838"/>
              </a:tblGrid>
              <a:tr h="370840">
                <a:tc gridSpan="2">
                  <a:txBody>
                    <a:bodyPr/>
                    <a:lstStyle/>
                    <a:p>
                      <a:r>
                        <a:rPr lang="en-US" dirty="0" smtClean="0"/>
                        <a:t>Input</a:t>
                      </a:r>
                      <a:endParaRPr lang="en-US" dirty="0"/>
                    </a:p>
                  </a:txBody>
                  <a:tcPr/>
                </a:tc>
                <a:tc hMerge="1">
                  <a:txBody>
                    <a:bodyPr/>
                    <a:lstStyle/>
                    <a:p>
                      <a:endParaRPr lang="en-US" dirty="0"/>
                    </a:p>
                  </a:txBody>
                  <a:tcPr/>
                </a:tc>
                <a:tc>
                  <a:txBody>
                    <a:bodyPr/>
                    <a:lstStyle/>
                    <a:p>
                      <a:r>
                        <a:rPr lang="en-US" dirty="0" smtClean="0"/>
                        <a:t>Output</a:t>
                      </a:r>
                      <a:endParaRPr lang="en-US" dirty="0"/>
                    </a:p>
                  </a:txBody>
                  <a:tcPr/>
                </a:tc>
              </a:tr>
              <a:tr h="370840">
                <a:tc>
                  <a:txBody>
                    <a:bodyPr/>
                    <a:lstStyle/>
                    <a:p>
                      <a:r>
                        <a:rPr lang="en-US" dirty="0" smtClean="0"/>
                        <a:t>A</a:t>
                      </a:r>
                      <a:endParaRPr lang="en-US" dirty="0"/>
                    </a:p>
                  </a:txBody>
                  <a:tcPr/>
                </a:tc>
                <a:tc>
                  <a:txBody>
                    <a:bodyPr/>
                    <a:lstStyle/>
                    <a:p>
                      <a:r>
                        <a:rPr lang="en-US" dirty="0" smtClean="0"/>
                        <a:t>B</a:t>
                      </a:r>
                      <a:endParaRPr lang="en-US" dirty="0"/>
                    </a:p>
                  </a:txBody>
                  <a:tcPr/>
                </a:tc>
                <a:tc>
                  <a:txBody>
                    <a:bodyPr/>
                    <a:lstStyle/>
                    <a:p>
                      <a:r>
                        <a:rPr lang="en-US" dirty="0" smtClean="0"/>
                        <a:t>A</a:t>
                      </a:r>
                      <a:r>
                        <a:rPr lang="en-US" baseline="0" dirty="0" smtClean="0"/>
                        <a:t> or</a:t>
                      </a:r>
                      <a:r>
                        <a:rPr lang="en-US" dirty="0" smtClean="0"/>
                        <a:t> B</a:t>
                      </a:r>
                      <a:endParaRPr lang="en-US" dirty="0"/>
                    </a:p>
                  </a:txBody>
                  <a:tcPr/>
                </a:tc>
              </a:tr>
              <a:tr h="370840">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p>
                    <a:p>
                      <a:endParaRPr lang="en-US" dirty="0" smtClean="0"/>
                    </a:p>
                    <a:p>
                      <a:endParaRPr lang="en-US" dirty="0"/>
                    </a:p>
                  </a:txBody>
                  <a:tcPr/>
                </a:tc>
              </a:tr>
              <a:tr h="370840">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p>
                    <a:p>
                      <a:endParaRPr lang="en-US" dirty="0" smtClean="0"/>
                    </a:p>
                    <a:p>
                      <a:endParaRPr lang="en-US" dirty="0"/>
                    </a:p>
                  </a:txBody>
                  <a:tcPr/>
                </a:tc>
              </a:tr>
              <a:tr h="37084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p>
                    <a:p>
                      <a:endParaRPr lang="en-US" dirty="0" smtClean="0"/>
                    </a:p>
                    <a:p>
                      <a:endParaRPr lang="en-US" dirty="0"/>
                    </a:p>
                  </a:txBody>
                  <a:tcPr/>
                </a:tc>
              </a:tr>
              <a:tr h="370840">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p>
                    <a:p>
                      <a:endParaRPr lang="en-US" dirty="0" smtClean="0"/>
                    </a:p>
                    <a:p>
                      <a:endParaRPr lang="en-US" dirty="0"/>
                    </a:p>
                  </a:txBody>
                  <a:tcPr/>
                </a:tc>
              </a:tr>
            </a:tbl>
          </a:graphicData>
        </a:graphic>
      </p:graphicFrame>
      <p:sp>
        <p:nvSpPr>
          <p:cNvPr id="14" name="TextBox 13"/>
          <p:cNvSpPr txBox="1"/>
          <p:nvPr/>
        </p:nvSpPr>
        <p:spPr>
          <a:xfrm>
            <a:off x="4638578" y="3583539"/>
            <a:ext cx="1754445" cy="367654"/>
          </a:xfrm>
          <a:prstGeom prst="rect">
            <a:avLst/>
          </a:prstGeom>
          <a:noFill/>
        </p:spPr>
        <p:txBody>
          <a:bodyPr wrap="square" rtlCol="0">
            <a:spAutoFit/>
          </a:bodyPr>
          <a:lstStyle/>
          <a:p>
            <a:r>
              <a:rPr lang="en-US" dirty="0" smtClean="0"/>
              <a:t>A     		 B</a:t>
            </a:r>
            <a:endParaRPr lang="en-US" dirty="0"/>
          </a:p>
        </p:txBody>
      </p:sp>
      <p:sp>
        <p:nvSpPr>
          <p:cNvPr id="15" name="TextBox 14"/>
          <p:cNvSpPr txBox="1"/>
          <p:nvPr/>
        </p:nvSpPr>
        <p:spPr>
          <a:xfrm>
            <a:off x="4632054" y="1229205"/>
            <a:ext cx="1754445" cy="367654"/>
          </a:xfrm>
          <a:prstGeom prst="rect">
            <a:avLst/>
          </a:prstGeom>
          <a:noFill/>
        </p:spPr>
        <p:txBody>
          <a:bodyPr wrap="square" rtlCol="0">
            <a:spAutoFit/>
          </a:bodyPr>
          <a:lstStyle/>
          <a:p>
            <a:r>
              <a:rPr lang="en-US" dirty="0" smtClean="0"/>
              <a:t>A     		 B</a:t>
            </a:r>
            <a:endParaRPr lang="en-US" dirty="0"/>
          </a:p>
        </p:txBody>
      </p:sp>
      <p:sp>
        <p:nvSpPr>
          <p:cNvPr id="16" name="TextBox 15"/>
          <p:cNvSpPr txBox="1"/>
          <p:nvPr/>
        </p:nvSpPr>
        <p:spPr>
          <a:xfrm>
            <a:off x="6543404" y="2516157"/>
            <a:ext cx="1754445" cy="367654"/>
          </a:xfrm>
          <a:prstGeom prst="rect">
            <a:avLst/>
          </a:prstGeom>
          <a:noFill/>
        </p:spPr>
        <p:txBody>
          <a:bodyPr wrap="square" rtlCol="0">
            <a:spAutoFit/>
          </a:bodyPr>
          <a:lstStyle/>
          <a:p>
            <a:r>
              <a:rPr lang="en-US" dirty="0" smtClean="0"/>
              <a:t>A     		 B</a:t>
            </a:r>
            <a:endParaRPr lang="en-US" dirty="0"/>
          </a:p>
        </p:txBody>
      </p:sp>
      <p:sp>
        <p:nvSpPr>
          <p:cNvPr id="17" name="TextBox 16"/>
          <p:cNvSpPr txBox="1"/>
          <p:nvPr/>
        </p:nvSpPr>
        <p:spPr>
          <a:xfrm>
            <a:off x="6508840" y="4404399"/>
            <a:ext cx="1754445" cy="367654"/>
          </a:xfrm>
          <a:prstGeom prst="rect">
            <a:avLst/>
          </a:prstGeom>
          <a:noFill/>
        </p:spPr>
        <p:txBody>
          <a:bodyPr wrap="square" rtlCol="0">
            <a:spAutoFit/>
          </a:bodyPr>
          <a:lstStyle/>
          <a:p>
            <a:r>
              <a:rPr lang="en-US" dirty="0" smtClean="0"/>
              <a:t>A       	 B</a:t>
            </a:r>
            <a:endParaRPr lang="en-US" dirty="0"/>
          </a:p>
        </p:txBody>
      </p:sp>
      <p:sp>
        <p:nvSpPr>
          <p:cNvPr id="24" name="Rectangle 23"/>
          <p:cNvSpPr/>
          <p:nvPr/>
        </p:nvSpPr>
        <p:spPr>
          <a:xfrm>
            <a:off x="241892" y="5511053"/>
            <a:ext cx="4555622" cy="1384995"/>
          </a:xfrm>
          <a:prstGeom prst="rect">
            <a:avLst/>
          </a:prstGeom>
        </p:spPr>
        <p:txBody>
          <a:bodyPr wrap="square">
            <a:spAutoFit/>
          </a:bodyPr>
          <a:lstStyle/>
          <a:p>
            <a:pPr>
              <a:defRPr/>
            </a:pPr>
            <a:r>
              <a:rPr lang="en-US" sz="2800" dirty="0" smtClean="0"/>
              <a:t>Add obstacles to implement </a:t>
            </a:r>
            <a:r>
              <a:rPr lang="en-US" sz="2800" dirty="0"/>
              <a:t>AND </a:t>
            </a:r>
            <a:r>
              <a:rPr lang="en-US" sz="2800" dirty="0" smtClean="0"/>
              <a:t>gate with the program:</a:t>
            </a:r>
            <a:endParaRPr lang="en-US" sz="2800" dirty="0"/>
          </a:p>
          <a:p>
            <a:pPr>
              <a:defRPr/>
            </a:pPr>
            <a:r>
              <a:rPr lang="en-US" sz="2800" dirty="0" smtClean="0"/>
              <a:t>(</a:t>
            </a:r>
            <a:r>
              <a:rPr lang="en-US" sz="2800" b="1" dirty="0">
                <a:latin typeface="Wingdings"/>
                <a:ea typeface="Wingdings"/>
                <a:cs typeface="Wingdings"/>
                <a:sym typeface="Wingdings"/>
              </a:rPr>
              <a:t></a:t>
            </a:r>
            <a:r>
              <a:rPr lang="en-US" sz="2800" b="1" dirty="0"/>
              <a:t>,</a:t>
            </a:r>
            <a:r>
              <a:rPr lang="en-US" sz="2800" b="1" dirty="0">
                <a:latin typeface="Wingdings"/>
                <a:ea typeface="Wingdings"/>
                <a:cs typeface="Wingdings"/>
                <a:sym typeface="Wingdings"/>
              </a:rPr>
              <a:t></a:t>
            </a:r>
            <a:r>
              <a:rPr lang="en-US" sz="2800" b="1" dirty="0" smtClean="0"/>
              <a:t>,</a:t>
            </a:r>
            <a:r>
              <a:rPr lang="en-US" sz="2800" b="1" dirty="0" smtClean="0">
                <a:latin typeface="Wingdings"/>
                <a:ea typeface="Wingdings"/>
                <a:cs typeface="Wingdings"/>
                <a:sym typeface="Wingdings"/>
              </a:rPr>
              <a:t></a:t>
            </a:r>
            <a:r>
              <a:rPr lang="en-US" sz="2800" b="1" dirty="0" smtClean="0"/>
              <a:t>,</a:t>
            </a:r>
            <a:r>
              <a:rPr lang="en-US" sz="2800" b="1" dirty="0" smtClean="0">
                <a:latin typeface="Wingdings"/>
                <a:ea typeface="Wingdings"/>
                <a:cs typeface="Wingdings"/>
                <a:sym typeface="Wingdings"/>
              </a:rPr>
              <a:t></a:t>
            </a:r>
            <a:r>
              <a:rPr lang="en-US" sz="2800" b="1" dirty="0"/>
              <a:t>,</a:t>
            </a:r>
            <a:r>
              <a:rPr lang="en-US" sz="2800" b="1" dirty="0">
                <a:latin typeface="Wingdings"/>
                <a:ea typeface="Wingdings"/>
                <a:cs typeface="Wingdings"/>
                <a:sym typeface="Wingdings"/>
              </a:rPr>
              <a:t></a:t>
            </a:r>
            <a:r>
              <a:rPr lang="en-US" sz="2800" b="1" dirty="0"/>
              <a:t>) </a:t>
            </a:r>
            <a:endParaRPr lang="en-US" sz="2800" dirty="0"/>
          </a:p>
        </p:txBody>
      </p:sp>
      <p:pic>
        <p:nvPicPr>
          <p:cNvPr id="25" name="Picture 24" descr="Screenshot 2015-06-10 10.10.58.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41562" y="1035656"/>
            <a:ext cx="2285682" cy="1122405"/>
          </a:xfrm>
          <a:prstGeom prst="rect">
            <a:avLst/>
          </a:prstGeom>
        </p:spPr>
      </p:pic>
    </p:spTree>
    <p:extLst>
      <p:ext uri="{BB962C8B-B14F-4D97-AF65-F5344CB8AC3E}">
        <p14:creationId xmlns:p14="http://schemas.microsoft.com/office/powerpoint/2010/main" val="35687659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Example</a:t>
            </a:r>
            <a:endParaRPr lang="en-US" dirty="0"/>
          </a:p>
        </p:txBody>
      </p:sp>
      <p:pic>
        <p:nvPicPr>
          <p:cNvPr id="4" name="Picture 3" descr="Screenshot 2015-06-10 10.31.38.png">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440" y="1597980"/>
            <a:ext cx="8656256" cy="4563464"/>
          </a:xfrm>
          <a:prstGeom prst="rect">
            <a:avLst/>
          </a:prstGeom>
        </p:spPr>
      </p:pic>
    </p:spTree>
    <p:extLst>
      <p:ext uri="{BB962C8B-B14F-4D97-AF65-F5344CB8AC3E}">
        <p14:creationId xmlns:p14="http://schemas.microsoft.com/office/powerpoint/2010/main" val="180301712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a:t>
            </a:r>
            <a:r>
              <a:rPr lang="en-US" i="1" dirty="0" smtClean="0"/>
              <a:t>Tilt </a:t>
            </a:r>
            <a:r>
              <a:rPr lang="en-US" dirty="0" smtClean="0"/>
              <a:t>Box</a:t>
            </a:r>
            <a:endParaRPr lang="en-US" dirty="0"/>
          </a:p>
        </p:txBody>
      </p:sp>
      <p:sp>
        <p:nvSpPr>
          <p:cNvPr id="3" name="Content Placeholder 2"/>
          <p:cNvSpPr>
            <a:spLocks noGrp="1"/>
          </p:cNvSpPr>
          <p:nvPr>
            <p:ph idx="1"/>
          </p:nvPr>
        </p:nvSpPr>
        <p:spPr>
          <a:xfrm>
            <a:off x="457200" y="274638"/>
            <a:ext cx="8686800" cy="893117"/>
          </a:xfrm>
        </p:spPr>
        <p:txBody>
          <a:bodyPr>
            <a:normAutofit/>
          </a:bodyPr>
          <a:lstStyle/>
          <a:p>
            <a:pPr marL="0" indent="0">
              <a:buNone/>
            </a:pPr>
            <a:r>
              <a:rPr lang="en-US" sz="2000" dirty="0" err="1" smtClean="0"/>
              <a:t>Instructions:</a:t>
            </a:r>
            <a:r>
              <a:rPr lang="en-US" sz="2000" dirty="0" err="1" smtClean="0">
                <a:hlinkClick r:id="rId5"/>
              </a:rPr>
              <a:t>https</a:t>
            </a:r>
            <a:r>
              <a:rPr lang="en-US" sz="2000" dirty="0" smtClean="0">
                <a:hlinkClick r:id="rId5"/>
              </a:rPr>
              <a:t>://www.youtube.com/watch?v=mFGevho4OLY</a:t>
            </a:r>
            <a:endParaRPr lang="en-US" sz="2000" dirty="0"/>
          </a:p>
        </p:txBody>
      </p:sp>
      <p:pic>
        <p:nvPicPr>
          <p:cNvPr id="5" name="TrimmedTiltInstruction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1417638"/>
            <a:ext cx="9144000" cy="5143501"/>
          </a:xfrm>
          <a:prstGeom prst="rect">
            <a:avLst/>
          </a:prstGeom>
        </p:spPr>
      </p:pic>
    </p:spTree>
    <p:extLst>
      <p:ext uri="{BB962C8B-B14F-4D97-AF65-F5344CB8AC3E}">
        <p14:creationId xmlns:p14="http://schemas.microsoft.com/office/powerpoint/2010/main" val="3781671921"/>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play a game</a:t>
            </a:r>
            <a:endParaRPr lang="en-US" dirty="0"/>
          </a:p>
        </p:txBody>
      </p:sp>
      <p:sp>
        <p:nvSpPr>
          <p:cNvPr id="9" name="Content Placeholder 8"/>
          <p:cNvSpPr>
            <a:spLocks noGrp="1"/>
          </p:cNvSpPr>
          <p:nvPr>
            <p:ph idx="1"/>
          </p:nvPr>
        </p:nvSpPr>
        <p:spPr>
          <a:xfrm>
            <a:off x="3981994" y="1600201"/>
            <a:ext cx="5040866" cy="3822700"/>
          </a:xfrm>
        </p:spPr>
        <p:txBody>
          <a:bodyPr>
            <a:normAutofit fontScale="92500" lnSpcReduction="10000"/>
          </a:bodyPr>
          <a:lstStyle/>
          <a:p>
            <a:r>
              <a:rPr lang="en-US" dirty="0" smtClean="0"/>
              <a:t>Move sliders by tilting game grid.  On each move, all sliders must move downhill as far as they can go</a:t>
            </a:r>
          </a:p>
          <a:p>
            <a:r>
              <a:rPr lang="en-US" dirty="0" smtClean="0"/>
              <a:t>When all green sliders (and none of the blue sliders) have fallen through the exit hole, </a:t>
            </a:r>
            <a:r>
              <a:rPr lang="en-US" b="1" dirty="0" smtClean="0"/>
              <a:t>you win!</a:t>
            </a:r>
            <a:endParaRPr lang="en-US" b="1" dirty="0"/>
          </a:p>
        </p:txBody>
      </p:sp>
      <p:pic>
        <p:nvPicPr>
          <p:cNvPr id="10" name="Picture 9" descr="Screenshot 2015-06-10 06.26.1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00200"/>
            <a:ext cx="3810000" cy="3822700"/>
          </a:xfrm>
          <a:prstGeom prst="rect">
            <a:avLst/>
          </a:prstGeom>
        </p:spPr>
      </p:pic>
      <p:sp>
        <p:nvSpPr>
          <p:cNvPr id="11" name="Content Placeholder 8"/>
          <p:cNvSpPr txBox="1">
            <a:spLocks/>
          </p:cNvSpPr>
          <p:nvPr/>
        </p:nvSpPr>
        <p:spPr>
          <a:xfrm>
            <a:off x="457200" y="5464683"/>
            <a:ext cx="4204611" cy="1264726"/>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smtClean="0"/>
              <a:t>Set up your board as shown.  Try to solve it!</a:t>
            </a:r>
            <a:endParaRPr lang="en-US" b="1" dirty="0"/>
          </a:p>
        </p:txBody>
      </p:sp>
      <p:sp>
        <p:nvSpPr>
          <p:cNvPr id="12" name="TextBox 11"/>
          <p:cNvSpPr txBox="1"/>
          <p:nvPr/>
        </p:nvSpPr>
        <p:spPr>
          <a:xfrm>
            <a:off x="2623313" y="1737999"/>
            <a:ext cx="969122" cy="369332"/>
          </a:xfrm>
          <a:prstGeom prst="rect">
            <a:avLst/>
          </a:prstGeom>
          <a:noFill/>
        </p:spPr>
        <p:txBody>
          <a:bodyPr wrap="square" rtlCol="0">
            <a:spAutoFit/>
          </a:bodyPr>
          <a:lstStyle/>
          <a:p>
            <a:r>
              <a:rPr lang="en-US" dirty="0" smtClean="0"/>
              <a:t>Board 1</a:t>
            </a:r>
            <a:endParaRPr lang="en-US" dirty="0"/>
          </a:p>
        </p:txBody>
      </p:sp>
    </p:spTree>
    <p:extLst>
      <p:ext uri="{BB962C8B-B14F-4D97-AF65-F5344CB8AC3E}">
        <p14:creationId xmlns:p14="http://schemas.microsoft.com/office/powerpoint/2010/main" val="428361329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winning solution</a:t>
            </a:r>
            <a:endParaRPr lang="en-US" dirty="0"/>
          </a:p>
        </p:txBody>
      </p:sp>
      <p:pic>
        <p:nvPicPr>
          <p:cNvPr id="7" name="Picture 6" descr="Screenshot 2015-06-10 09.33.4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07289"/>
            <a:ext cx="9144000" cy="4640925"/>
          </a:xfrm>
          <a:prstGeom prst="rect">
            <a:avLst/>
          </a:prstGeom>
        </p:spPr>
      </p:pic>
    </p:spTree>
    <p:extLst>
      <p:ext uri="{BB962C8B-B14F-4D97-AF65-F5344CB8AC3E}">
        <p14:creationId xmlns:p14="http://schemas.microsoft.com/office/powerpoint/2010/main" val="235511257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Writing a program</a:t>
            </a:r>
            <a:endParaRPr lang="en-US" dirty="0"/>
          </a:p>
        </p:txBody>
      </p:sp>
      <p:pic>
        <p:nvPicPr>
          <p:cNvPr id="4" name="Content Placeholder 3" descr="Screenshot 2015-06-10 09.35.49.png"/>
          <p:cNvPicPr>
            <a:picLocks noGrp="1" noChangeAspect="1"/>
          </p:cNvPicPr>
          <p:nvPr>
            <p:ph idx="1"/>
          </p:nvPr>
        </p:nvPicPr>
        <p:blipFill rotWithShape="1">
          <a:blip r:embed="rId3">
            <a:extLst>
              <a:ext uri="{28A0092B-C50C-407E-A947-70E740481C1C}">
                <a14:useLocalDpi xmlns:a14="http://schemas.microsoft.com/office/drawing/2010/main" val="0"/>
              </a:ext>
            </a:extLst>
          </a:blip>
          <a:srcRect l="2392" r="46834"/>
          <a:stretch/>
        </p:blipFill>
        <p:spPr>
          <a:xfrm>
            <a:off x="457200" y="1417638"/>
            <a:ext cx="4388410" cy="4525963"/>
          </a:xfrm>
        </p:spPr>
      </p:pic>
      <p:sp>
        <p:nvSpPr>
          <p:cNvPr id="5" name="Content Placeholder 8"/>
          <p:cNvSpPr txBox="1">
            <a:spLocks/>
          </p:cNvSpPr>
          <p:nvPr/>
        </p:nvSpPr>
        <p:spPr>
          <a:xfrm>
            <a:off x="4845610" y="1604317"/>
            <a:ext cx="4110415" cy="433928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indent="-514350">
              <a:buFont typeface="+mj-lt"/>
              <a:buAutoNum type="arabicPeriod"/>
            </a:pPr>
            <a:r>
              <a:rPr lang="en-US" b="1" dirty="0" smtClean="0"/>
              <a:t>Set up your board as shown.  Write down a winning sequence (</a:t>
            </a:r>
            <a:r>
              <a:rPr lang="en-US" sz="2400" b="1" dirty="0" smtClean="0">
                <a:latin typeface="Wingdings"/>
                <a:ea typeface="Wingdings"/>
                <a:cs typeface="Wingdings"/>
                <a:sym typeface="Wingdings"/>
              </a:rPr>
              <a:t></a:t>
            </a:r>
            <a:r>
              <a:rPr lang="en-US" sz="2400" b="1" dirty="0" smtClean="0"/>
              <a:t>,</a:t>
            </a:r>
            <a:r>
              <a:rPr lang="en-US" sz="2400" b="1" dirty="0" smtClean="0">
                <a:latin typeface="Wingdings"/>
                <a:ea typeface="Wingdings"/>
                <a:cs typeface="Wingdings"/>
                <a:sym typeface="Wingdings"/>
              </a:rPr>
              <a:t></a:t>
            </a:r>
            <a:r>
              <a:rPr lang="en-US" sz="2400" b="1" dirty="0" smtClean="0"/>
              <a:t>,</a:t>
            </a:r>
            <a:r>
              <a:rPr lang="en-US" sz="2400" b="1" dirty="0" smtClean="0">
                <a:latin typeface="Wingdings"/>
                <a:ea typeface="Wingdings"/>
                <a:cs typeface="Wingdings"/>
                <a:sym typeface="Wingdings"/>
              </a:rPr>
              <a:t></a:t>
            </a:r>
            <a:r>
              <a:rPr lang="en-US" sz="2400" b="1" dirty="0" smtClean="0"/>
              <a:t>,</a:t>
            </a:r>
            <a:r>
              <a:rPr lang="en-US" sz="2400" b="1" dirty="0" smtClean="0">
                <a:latin typeface="Wingdings"/>
                <a:ea typeface="Wingdings"/>
                <a:cs typeface="Wingdings"/>
                <a:sym typeface="Wingdings"/>
              </a:rPr>
              <a:t></a:t>
            </a:r>
            <a:r>
              <a:rPr lang="en-US" b="1" dirty="0" smtClean="0"/>
              <a:t>) (5 minutes)</a:t>
            </a:r>
          </a:p>
          <a:p>
            <a:pPr marL="514350" indent="-514350">
              <a:buFont typeface="+mj-lt"/>
              <a:buAutoNum type="arabicPeriod"/>
            </a:pPr>
            <a:r>
              <a:rPr lang="en-US" b="1" dirty="0" smtClean="0"/>
              <a:t>Trade your sequence with a partner</a:t>
            </a:r>
          </a:p>
          <a:p>
            <a:pPr marL="0" indent="0">
              <a:buNone/>
            </a:pPr>
            <a:endParaRPr lang="en-US" b="1" dirty="0" smtClean="0"/>
          </a:p>
        </p:txBody>
      </p:sp>
      <p:sp>
        <p:nvSpPr>
          <p:cNvPr id="6" name="TextBox 5"/>
          <p:cNvSpPr txBox="1"/>
          <p:nvPr/>
        </p:nvSpPr>
        <p:spPr>
          <a:xfrm>
            <a:off x="3107874" y="1604317"/>
            <a:ext cx="969122" cy="369332"/>
          </a:xfrm>
          <a:prstGeom prst="rect">
            <a:avLst/>
          </a:prstGeom>
          <a:noFill/>
        </p:spPr>
        <p:txBody>
          <a:bodyPr wrap="square" rtlCol="0">
            <a:spAutoFit/>
          </a:bodyPr>
          <a:lstStyle/>
          <a:p>
            <a:r>
              <a:rPr lang="en-US" dirty="0" smtClean="0"/>
              <a:t>Board 3</a:t>
            </a:r>
            <a:endParaRPr lang="en-US" dirty="0"/>
          </a:p>
        </p:txBody>
      </p:sp>
    </p:spTree>
    <p:extLst>
      <p:ext uri="{BB962C8B-B14F-4D97-AF65-F5344CB8AC3E}">
        <p14:creationId xmlns:p14="http://schemas.microsoft.com/office/powerpoint/2010/main" val="36859087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Writing a program</a:t>
            </a:r>
            <a:endParaRPr lang="en-US" dirty="0"/>
          </a:p>
        </p:txBody>
      </p:sp>
      <p:pic>
        <p:nvPicPr>
          <p:cNvPr id="4" name="Content Placeholder 3" descr="Screenshot 2015-06-10 09.35.49.png"/>
          <p:cNvPicPr>
            <a:picLocks noGrp="1" noChangeAspect="1"/>
          </p:cNvPicPr>
          <p:nvPr>
            <p:ph idx="1"/>
          </p:nvPr>
        </p:nvPicPr>
        <p:blipFill>
          <a:blip r:embed="rId2">
            <a:extLst>
              <a:ext uri="{28A0092B-C50C-407E-A947-70E740481C1C}">
                <a14:useLocalDpi xmlns:a14="http://schemas.microsoft.com/office/drawing/2010/main" val="0"/>
              </a:ext>
            </a:extLst>
          </a:blip>
          <a:srcRect l="2392" r="2392"/>
          <a:stretch>
            <a:fillRect/>
          </a:stretch>
        </p:blipFill>
        <p:spPr>
          <a:xfrm>
            <a:off x="457200" y="1417638"/>
            <a:ext cx="8229600" cy="4525963"/>
          </a:xfrm>
        </p:spPr>
      </p:pic>
      <p:sp>
        <p:nvSpPr>
          <p:cNvPr id="5" name="TextBox 4"/>
          <p:cNvSpPr txBox="1"/>
          <p:nvPr/>
        </p:nvSpPr>
        <p:spPr>
          <a:xfrm>
            <a:off x="3107874" y="1553333"/>
            <a:ext cx="969122" cy="369332"/>
          </a:xfrm>
          <a:prstGeom prst="rect">
            <a:avLst/>
          </a:prstGeom>
          <a:noFill/>
        </p:spPr>
        <p:txBody>
          <a:bodyPr wrap="square" rtlCol="0">
            <a:spAutoFit/>
          </a:bodyPr>
          <a:lstStyle/>
          <a:p>
            <a:r>
              <a:rPr lang="en-US" dirty="0" smtClean="0"/>
              <a:t>Board 3</a:t>
            </a:r>
            <a:endParaRPr lang="en-US" dirty="0"/>
          </a:p>
        </p:txBody>
      </p:sp>
      <p:sp>
        <p:nvSpPr>
          <p:cNvPr id="3" name="TextBox 2"/>
          <p:cNvSpPr txBox="1"/>
          <p:nvPr/>
        </p:nvSpPr>
        <p:spPr>
          <a:xfrm>
            <a:off x="4877958" y="4516231"/>
            <a:ext cx="4011551" cy="1200328"/>
          </a:xfrm>
          <a:prstGeom prst="rect">
            <a:avLst/>
          </a:prstGeom>
          <a:noFill/>
        </p:spPr>
        <p:txBody>
          <a:bodyPr wrap="square" rtlCol="0">
            <a:spAutoFit/>
          </a:bodyPr>
          <a:lstStyle/>
          <a:p>
            <a:pPr marL="342900" indent="-342900">
              <a:buFont typeface="Arial"/>
              <a:buChar char="•"/>
            </a:pPr>
            <a:r>
              <a:rPr lang="en-US" sz="2400" dirty="0" smtClean="0"/>
              <a:t>How did you solve this?</a:t>
            </a:r>
          </a:p>
          <a:p>
            <a:pPr marL="342900" indent="-342900">
              <a:buFont typeface="Arial"/>
              <a:buChar char="•"/>
            </a:pPr>
            <a:r>
              <a:rPr lang="en-US" sz="2400" dirty="0" smtClean="0"/>
              <a:t>How could a </a:t>
            </a:r>
            <a:r>
              <a:rPr lang="en-US" sz="2400" i="1" dirty="0" smtClean="0"/>
              <a:t>computer</a:t>
            </a:r>
            <a:r>
              <a:rPr lang="en-US" sz="2400" dirty="0" smtClean="0"/>
              <a:t> solve it?</a:t>
            </a:r>
            <a:endParaRPr lang="en-US" sz="2400" dirty="0"/>
          </a:p>
        </p:txBody>
      </p:sp>
    </p:spTree>
    <p:extLst>
      <p:ext uri="{BB962C8B-B14F-4D97-AF65-F5344CB8AC3E}">
        <p14:creationId xmlns:p14="http://schemas.microsoft.com/office/powerpoint/2010/main" val="214938337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Breadth-First Search</a:t>
            </a:r>
            <a:endParaRPr lang="en-US" dirty="0"/>
          </a:p>
        </p:txBody>
      </p:sp>
      <p:sp>
        <p:nvSpPr>
          <p:cNvPr id="3" name="Content Placeholder 2"/>
          <p:cNvSpPr>
            <a:spLocks noGrp="1"/>
          </p:cNvSpPr>
          <p:nvPr>
            <p:ph idx="1"/>
          </p:nvPr>
        </p:nvSpPr>
        <p:spPr/>
        <p:txBody>
          <a:bodyPr/>
          <a:lstStyle/>
          <a:p>
            <a:r>
              <a:rPr lang="en-US" dirty="0" smtClean="0"/>
              <a:t>Animation of breadth first search in a maze</a:t>
            </a:r>
            <a:endParaRPr lang="en-US" dirty="0"/>
          </a:p>
        </p:txBody>
      </p:sp>
      <p:sp>
        <p:nvSpPr>
          <p:cNvPr id="5" name="Rectangle 4"/>
          <p:cNvSpPr/>
          <p:nvPr/>
        </p:nvSpPr>
        <p:spPr>
          <a:xfrm>
            <a:off x="368318" y="5934670"/>
            <a:ext cx="8318482" cy="923330"/>
          </a:xfrm>
          <a:prstGeom prst="rect">
            <a:avLst/>
          </a:prstGeom>
        </p:spPr>
        <p:txBody>
          <a:bodyPr wrap="square">
            <a:spAutoFit/>
          </a:bodyPr>
          <a:lstStyle/>
          <a:p>
            <a:r>
              <a:rPr lang="en-US" dirty="0" smtClean="0"/>
              <a:t>"Animated BFS" by Blake Matheny - Transferred from </a:t>
            </a:r>
            <a:r>
              <a:rPr lang="en-US" dirty="0" err="1" smtClean="0"/>
              <a:t>en.wikipedia</a:t>
            </a:r>
            <a:r>
              <a:rPr lang="en-US" dirty="0" smtClean="0"/>
              <a:t> to Commons.. Licensed under CC BY-SA 3.0 via Wikimedia Commons - http://</a:t>
            </a:r>
            <a:r>
              <a:rPr lang="en-US" dirty="0" err="1" smtClean="0"/>
              <a:t>commons.wikimedia.org</a:t>
            </a:r>
            <a:r>
              <a:rPr lang="en-US" dirty="0" smtClean="0"/>
              <a:t>/wiki/</a:t>
            </a:r>
            <a:r>
              <a:rPr lang="en-US" dirty="0" err="1" smtClean="0"/>
              <a:t>File:Animated_BFS.gif</a:t>
            </a:r>
            <a:r>
              <a:rPr lang="en-US" dirty="0" smtClean="0"/>
              <a:t>#/media/</a:t>
            </a:r>
            <a:r>
              <a:rPr lang="en-US" dirty="0" err="1" smtClean="0"/>
              <a:t>File:Animated_BFS.gif</a:t>
            </a:r>
            <a:endParaRPr lang="en-US" dirty="0"/>
          </a:p>
        </p:txBody>
      </p:sp>
      <p:pic>
        <p:nvPicPr>
          <p:cNvPr id="6" name="Picture 5" descr="Animated_BFS.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4102" y="2109842"/>
            <a:ext cx="3737440" cy="3497604"/>
          </a:xfrm>
          <a:prstGeom prst="rect">
            <a:avLst/>
          </a:prstGeom>
        </p:spPr>
      </p:pic>
    </p:spTree>
    <p:extLst>
      <p:ext uri="{BB962C8B-B14F-4D97-AF65-F5344CB8AC3E}">
        <p14:creationId xmlns:p14="http://schemas.microsoft.com/office/powerpoint/2010/main" val="42704612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2" name="Group 191"/>
          <p:cNvGrpSpPr/>
          <p:nvPr/>
        </p:nvGrpSpPr>
        <p:grpSpPr>
          <a:xfrm>
            <a:off x="4992696" y="5844418"/>
            <a:ext cx="4156918" cy="1027612"/>
            <a:chOff x="4992696" y="5844418"/>
            <a:chExt cx="4156918" cy="1027612"/>
          </a:xfrm>
        </p:grpSpPr>
        <p:pic>
          <p:nvPicPr>
            <p:cNvPr id="189" name="Picture 188" descr="Screenshot 2015-06-10 06.56.1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6535" y="5845936"/>
              <a:ext cx="947129" cy="944023"/>
            </a:xfrm>
            <a:prstGeom prst="rect">
              <a:avLst/>
            </a:prstGeom>
          </p:spPr>
        </p:pic>
        <p:pic>
          <p:nvPicPr>
            <p:cNvPr id="83" name="Picture 82" descr="Screenshot 2015-06-10 06.39.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6233" y="5883795"/>
              <a:ext cx="947128" cy="940856"/>
            </a:xfrm>
            <a:prstGeom prst="rect">
              <a:avLst/>
            </a:prstGeom>
          </p:spPr>
        </p:pic>
        <p:pic>
          <p:nvPicPr>
            <p:cNvPr id="78" name="Picture 77" descr="Screenshot 2015-06-10 06.56.1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2485" y="5844418"/>
              <a:ext cx="947129" cy="944023"/>
            </a:xfrm>
            <a:prstGeom prst="rect">
              <a:avLst/>
            </a:prstGeom>
          </p:spPr>
        </p:pic>
        <p:pic>
          <p:nvPicPr>
            <p:cNvPr id="84" name="Picture 83" descr="Screenshot 2015-06-10 07.10.1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2696" y="5863908"/>
              <a:ext cx="945892" cy="1008122"/>
            </a:xfrm>
            <a:prstGeom prst="rect">
              <a:avLst/>
            </a:prstGeom>
          </p:spPr>
        </p:pic>
      </p:grpSp>
      <p:grpSp>
        <p:nvGrpSpPr>
          <p:cNvPr id="179" name="Group 178"/>
          <p:cNvGrpSpPr/>
          <p:nvPr/>
        </p:nvGrpSpPr>
        <p:grpSpPr>
          <a:xfrm>
            <a:off x="1105414" y="4270342"/>
            <a:ext cx="7568238" cy="1044335"/>
            <a:chOff x="1105414" y="4270342"/>
            <a:chExt cx="7568238" cy="1044335"/>
          </a:xfrm>
        </p:grpSpPr>
        <p:pic>
          <p:nvPicPr>
            <p:cNvPr id="11" name="Picture 10" descr="Screenshot 2015-06-10 06.39.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0534" y="4333168"/>
              <a:ext cx="947128" cy="940856"/>
            </a:xfrm>
            <a:prstGeom prst="rect">
              <a:avLst/>
            </a:prstGeom>
          </p:spPr>
        </p:pic>
        <p:pic>
          <p:nvPicPr>
            <p:cNvPr id="40" name="Picture 39" descr="Screenshot 2015-06-10 06.38.3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41207" y="4302473"/>
              <a:ext cx="967299" cy="964117"/>
            </a:xfrm>
            <a:prstGeom prst="rect">
              <a:avLst/>
            </a:prstGeom>
          </p:spPr>
        </p:pic>
        <p:pic>
          <p:nvPicPr>
            <p:cNvPr id="42" name="Picture 41" descr="Screenshot 2015-06-10 06.57.04.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5414" y="4270342"/>
              <a:ext cx="967215" cy="1044335"/>
            </a:xfrm>
            <a:prstGeom prst="rect">
              <a:avLst/>
            </a:prstGeom>
          </p:spPr>
        </p:pic>
        <p:pic>
          <p:nvPicPr>
            <p:cNvPr id="54" name="Picture 53" descr="Screenshot 2015-06-10 06.56.1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6523" y="4290725"/>
              <a:ext cx="947129" cy="944023"/>
            </a:xfrm>
            <a:prstGeom prst="rect">
              <a:avLst/>
            </a:prstGeom>
          </p:spPr>
        </p:pic>
      </p:grpSp>
      <p:sp>
        <p:nvSpPr>
          <p:cNvPr id="2" name="Title 1"/>
          <p:cNvSpPr>
            <a:spLocks noGrp="1"/>
          </p:cNvSpPr>
          <p:nvPr>
            <p:ph type="title"/>
          </p:nvPr>
        </p:nvSpPr>
        <p:spPr>
          <a:xfrm>
            <a:off x="1" y="106773"/>
            <a:ext cx="2817504" cy="628535"/>
          </a:xfrm>
        </p:spPr>
        <p:txBody>
          <a:bodyPr>
            <a:normAutofit fontScale="90000"/>
          </a:bodyPr>
          <a:lstStyle/>
          <a:p>
            <a:r>
              <a:rPr lang="en-US" dirty="0" smtClean="0"/>
              <a:t>BFS </a:t>
            </a:r>
            <a:r>
              <a:rPr lang="en-US" dirty="0" smtClean="0"/>
              <a:t>Example</a:t>
            </a:r>
            <a:endParaRPr lang="en-US" dirty="0"/>
          </a:p>
        </p:txBody>
      </p:sp>
      <p:pic>
        <p:nvPicPr>
          <p:cNvPr id="4" name="Picture 3" descr="Screenshot 2015-06-10 06.28.00.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75097" y="0"/>
            <a:ext cx="947129" cy="947129"/>
          </a:xfrm>
          <a:prstGeom prst="rect">
            <a:avLst/>
          </a:prstGeom>
        </p:spPr>
      </p:pic>
      <p:grpSp>
        <p:nvGrpSpPr>
          <p:cNvPr id="172" name="Group 171"/>
          <p:cNvGrpSpPr/>
          <p:nvPr/>
        </p:nvGrpSpPr>
        <p:grpSpPr>
          <a:xfrm>
            <a:off x="1389905" y="947129"/>
            <a:ext cx="6895493" cy="445507"/>
            <a:chOff x="1389905" y="947129"/>
            <a:chExt cx="6895493" cy="445507"/>
          </a:xfrm>
        </p:grpSpPr>
        <p:grpSp>
          <p:nvGrpSpPr>
            <p:cNvPr id="98" name="Group 97"/>
            <p:cNvGrpSpPr/>
            <p:nvPr/>
          </p:nvGrpSpPr>
          <p:grpSpPr>
            <a:xfrm>
              <a:off x="1502000" y="947129"/>
              <a:ext cx="6685936" cy="209993"/>
              <a:chOff x="1502000" y="947129"/>
              <a:chExt cx="6685936" cy="209993"/>
            </a:xfrm>
          </p:grpSpPr>
          <p:cxnSp>
            <p:nvCxnSpPr>
              <p:cNvPr id="88" name="Straight Connector 87"/>
              <p:cNvCxnSpPr>
                <a:stCxn id="4" idx="2"/>
                <a:endCxn id="16" idx="0"/>
              </p:cNvCxnSpPr>
              <p:nvPr/>
            </p:nvCxnSpPr>
            <p:spPr>
              <a:xfrm flipH="1">
                <a:off x="1502000" y="947129"/>
                <a:ext cx="3146662" cy="209993"/>
              </a:xfrm>
              <a:prstGeom prst="line">
                <a:avLst/>
              </a:prstGeom>
            </p:spPr>
            <p:style>
              <a:lnRef idx="1">
                <a:schemeClr val="dk1"/>
              </a:lnRef>
              <a:fillRef idx="0">
                <a:schemeClr val="dk1"/>
              </a:fillRef>
              <a:effectRef idx="0">
                <a:schemeClr val="dk1"/>
              </a:effectRef>
              <a:fontRef idx="minor">
                <a:schemeClr val="tx1"/>
              </a:fontRef>
            </p:style>
          </p:cxnSp>
          <p:cxnSp>
            <p:nvCxnSpPr>
              <p:cNvPr id="89" name="Straight Connector 88"/>
              <p:cNvCxnSpPr>
                <a:stCxn id="4" idx="2"/>
                <a:endCxn id="18" idx="1"/>
              </p:cNvCxnSpPr>
              <p:nvPr/>
            </p:nvCxnSpPr>
            <p:spPr>
              <a:xfrm flipH="1">
                <a:off x="3540576" y="947129"/>
                <a:ext cx="1108086" cy="209993"/>
              </a:xfrm>
              <a:prstGeom prst="line">
                <a:avLst/>
              </a:prstGeom>
            </p:spPr>
            <p:style>
              <a:lnRef idx="1">
                <a:schemeClr val="dk1"/>
              </a:lnRef>
              <a:fillRef idx="0">
                <a:schemeClr val="dk1"/>
              </a:fillRef>
              <a:effectRef idx="0">
                <a:schemeClr val="dk1"/>
              </a:effectRef>
              <a:fontRef idx="minor">
                <a:schemeClr val="tx1"/>
              </a:fontRef>
            </p:style>
          </p:cxnSp>
          <p:cxnSp>
            <p:nvCxnSpPr>
              <p:cNvPr id="92" name="Straight Connector 91"/>
              <p:cNvCxnSpPr>
                <a:stCxn id="4" idx="2"/>
                <a:endCxn id="19" idx="2"/>
              </p:cNvCxnSpPr>
              <p:nvPr/>
            </p:nvCxnSpPr>
            <p:spPr>
              <a:xfrm>
                <a:off x="4648662" y="947129"/>
                <a:ext cx="1354860" cy="209993"/>
              </a:xfrm>
              <a:prstGeom prst="line">
                <a:avLst/>
              </a:prstGeom>
            </p:spPr>
            <p:style>
              <a:lnRef idx="1">
                <a:schemeClr val="dk1"/>
              </a:lnRef>
              <a:fillRef idx="0">
                <a:schemeClr val="dk1"/>
              </a:fillRef>
              <a:effectRef idx="0">
                <a:schemeClr val="dk1"/>
              </a:effectRef>
              <a:fontRef idx="minor">
                <a:schemeClr val="tx1"/>
              </a:fontRef>
            </p:style>
          </p:cxnSp>
          <p:cxnSp>
            <p:nvCxnSpPr>
              <p:cNvPr id="95" name="Straight Connector 94"/>
              <p:cNvCxnSpPr>
                <a:stCxn id="4" idx="2"/>
                <a:endCxn id="17" idx="1"/>
              </p:cNvCxnSpPr>
              <p:nvPr/>
            </p:nvCxnSpPr>
            <p:spPr>
              <a:xfrm>
                <a:off x="4648662" y="947129"/>
                <a:ext cx="3539274" cy="209993"/>
              </a:xfrm>
              <a:prstGeom prst="line">
                <a:avLst/>
              </a:prstGeom>
            </p:spPr>
            <p:style>
              <a:lnRef idx="1">
                <a:schemeClr val="dk1"/>
              </a:lnRef>
              <a:fillRef idx="0">
                <a:schemeClr val="dk1"/>
              </a:fillRef>
              <a:effectRef idx="0">
                <a:schemeClr val="dk1"/>
              </a:effectRef>
              <a:fontRef idx="minor">
                <a:schemeClr val="tx1"/>
              </a:fontRef>
            </p:style>
          </p:cxnSp>
        </p:grpSp>
        <p:sp>
          <p:nvSpPr>
            <p:cNvPr id="16" name="Down Arrow 15"/>
            <p:cNvSpPr/>
            <p:nvPr/>
          </p:nvSpPr>
          <p:spPr>
            <a:xfrm>
              <a:off x="1389905" y="1157122"/>
              <a:ext cx="224190" cy="20476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wn Arrow 16"/>
            <p:cNvSpPr/>
            <p:nvPr/>
          </p:nvSpPr>
          <p:spPr>
            <a:xfrm rot="16200000" flipH="1">
              <a:off x="8070179" y="1177417"/>
              <a:ext cx="235514" cy="19492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wn Arrow 17"/>
            <p:cNvSpPr/>
            <p:nvPr/>
          </p:nvSpPr>
          <p:spPr>
            <a:xfrm rot="5400000">
              <a:off x="3422819" y="1177418"/>
              <a:ext cx="235514" cy="19492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Down Arrow 18"/>
            <p:cNvSpPr/>
            <p:nvPr/>
          </p:nvSpPr>
          <p:spPr>
            <a:xfrm flipV="1">
              <a:off x="5891427" y="1157122"/>
              <a:ext cx="224190" cy="20476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3" name="Group 112"/>
          <p:cNvGrpSpPr/>
          <p:nvPr/>
        </p:nvGrpSpPr>
        <p:grpSpPr>
          <a:xfrm>
            <a:off x="1026998" y="1434468"/>
            <a:ext cx="7649052" cy="1022900"/>
            <a:chOff x="1026998" y="1434468"/>
            <a:chExt cx="7649052" cy="1022900"/>
          </a:xfrm>
        </p:grpSpPr>
        <p:pic>
          <p:nvPicPr>
            <p:cNvPr id="7" name="Picture 6" descr="Screenshot 2015-06-10 06.38.00.png" title="B8Left"/>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6998" y="1434468"/>
              <a:ext cx="938440" cy="1022900"/>
            </a:xfrm>
            <a:prstGeom prst="rect">
              <a:avLst/>
            </a:prstGeom>
          </p:spPr>
        </p:pic>
        <p:pic>
          <p:nvPicPr>
            <p:cNvPr id="8" name="Picture 7" descr="Screenshot 2015-06-10 06.38.16.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49098" y="1434468"/>
              <a:ext cx="926952" cy="930052"/>
            </a:xfrm>
            <a:prstGeom prst="rect">
              <a:avLst/>
            </a:prstGeom>
          </p:spPr>
        </p:pic>
        <p:pic>
          <p:nvPicPr>
            <p:cNvPr id="20" name="Picture 19" descr="Screenshot 2015-06-10 06.28.00.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77725" y="1434468"/>
              <a:ext cx="947129" cy="947129"/>
            </a:xfrm>
            <a:prstGeom prst="rect">
              <a:avLst/>
            </a:prstGeom>
          </p:spPr>
        </p:pic>
        <p:pic>
          <p:nvPicPr>
            <p:cNvPr id="21" name="Picture 20" descr="Screenshot 2015-06-10 06.28.00.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65023" y="1434468"/>
              <a:ext cx="947129" cy="947129"/>
            </a:xfrm>
            <a:prstGeom prst="rect">
              <a:avLst/>
            </a:prstGeom>
          </p:spPr>
        </p:pic>
      </p:grpSp>
      <p:grpSp>
        <p:nvGrpSpPr>
          <p:cNvPr id="173" name="Group 172"/>
          <p:cNvGrpSpPr/>
          <p:nvPr/>
        </p:nvGrpSpPr>
        <p:grpSpPr>
          <a:xfrm>
            <a:off x="1065129" y="1434468"/>
            <a:ext cx="5309166" cy="1026094"/>
            <a:chOff x="1065129" y="1434468"/>
            <a:chExt cx="5309166" cy="1026094"/>
          </a:xfrm>
        </p:grpSpPr>
        <p:sp>
          <p:nvSpPr>
            <p:cNvPr id="26" name="&quot;No&quot; Symbol 25"/>
            <p:cNvSpPr/>
            <p:nvPr/>
          </p:nvSpPr>
          <p:spPr>
            <a:xfrm>
              <a:off x="1065129" y="1434468"/>
              <a:ext cx="971379" cy="1026094"/>
            </a:xfrm>
            <a:prstGeom prst="noSmoking">
              <a:avLst>
                <a:gd name="adj" fmla="val 4104"/>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 name="Rectangle 26"/>
            <p:cNvSpPr/>
            <p:nvPr/>
          </p:nvSpPr>
          <p:spPr>
            <a:xfrm>
              <a:off x="3614852" y="1520752"/>
              <a:ext cx="414472" cy="923330"/>
            </a:xfrm>
            <a:prstGeom prst="rect">
              <a:avLst/>
            </a:prstGeom>
            <a:noFill/>
          </p:spPr>
          <p:txBody>
            <a:bodyPr wrap="square" lIns="91440" tIns="45720" rIns="91440" bIns="45720">
              <a:spAutoFit/>
            </a:bodyPr>
            <a:lstStyle/>
            <a:p>
              <a:pPr algn="ctr"/>
              <a:r>
                <a:rPr lang="en-US" sz="5400" cap="none" spc="0" dirty="0" smtClean="0">
                  <a:ln w="12700">
                    <a:solidFill>
                      <a:schemeClr val="tx1"/>
                    </a:solidFill>
                    <a:prstDash val="solid"/>
                  </a:ln>
                  <a:solidFill>
                    <a:srgbClr val="FF0000"/>
                  </a:solidFill>
                  <a:effectLst>
                    <a:outerShdw blurRad="41275" dist="20320" dir="1800000" algn="tl" rotWithShape="0">
                      <a:srgbClr val="000000">
                        <a:alpha val="40000"/>
                      </a:srgbClr>
                    </a:outerShdw>
                  </a:effectLst>
                </a:rPr>
                <a:t>R</a:t>
              </a:r>
              <a:endParaRPr lang="en-US" sz="5400" cap="none" spc="0" dirty="0">
                <a:ln w="12700">
                  <a:solidFill>
                    <a:schemeClr val="tx1"/>
                  </a:solidFill>
                  <a:prstDash val="solid"/>
                </a:ln>
                <a:solidFill>
                  <a:srgbClr val="FF0000"/>
                </a:solidFill>
                <a:effectLst>
                  <a:outerShdw blurRad="41275" dist="20320" dir="1800000" algn="tl" rotWithShape="0">
                    <a:srgbClr val="000000">
                      <a:alpha val="40000"/>
                    </a:srgbClr>
                  </a:outerShdw>
                </a:effectLst>
              </a:endParaRPr>
            </a:p>
          </p:txBody>
        </p:sp>
        <p:sp>
          <p:nvSpPr>
            <p:cNvPr id="28" name="Rectangle 27"/>
            <p:cNvSpPr/>
            <p:nvPr/>
          </p:nvSpPr>
          <p:spPr>
            <a:xfrm>
              <a:off x="5959823" y="1517326"/>
              <a:ext cx="414472" cy="923330"/>
            </a:xfrm>
            <a:prstGeom prst="rect">
              <a:avLst/>
            </a:prstGeom>
            <a:noFill/>
          </p:spPr>
          <p:txBody>
            <a:bodyPr wrap="square" lIns="91440" tIns="45720" rIns="91440" bIns="45720">
              <a:spAutoFit/>
            </a:bodyPr>
            <a:lstStyle/>
            <a:p>
              <a:pPr algn="ctr"/>
              <a:r>
                <a:rPr lang="en-US" sz="5400" cap="none" spc="0" dirty="0" smtClean="0">
                  <a:ln w="12700">
                    <a:solidFill>
                      <a:schemeClr val="tx1"/>
                    </a:solidFill>
                    <a:prstDash val="solid"/>
                  </a:ln>
                  <a:solidFill>
                    <a:srgbClr val="FF0000"/>
                  </a:solidFill>
                  <a:effectLst>
                    <a:outerShdw blurRad="41275" dist="20320" dir="1800000" algn="tl" rotWithShape="0">
                      <a:srgbClr val="000000">
                        <a:alpha val="40000"/>
                      </a:srgbClr>
                    </a:outerShdw>
                  </a:effectLst>
                </a:rPr>
                <a:t>R</a:t>
              </a:r>
              <a:endParaRPr lang="en-US" sz="5400" cap="none" spc="0" dirty="0">
                <a:ln w="12700">
                  <a:solidFill>
                    <a:schemeClr val="tx1"/>
                  </a:solidFill>
                  <a:prstDash val="solid"/>
                </a:ln>
                <a:solidFill>
                  <a:srgbClr val="FF0000"/>
                </a:solidFill>
                <a:effectLst>
                  <a:outerShdw blurRad="41275" dist="20320" dir="1800000" algn="tl" rotWithShape="0">
                    <a:srgbClr val="000000">
                      <a:alpha val="40000"/>
                    </a:srgbClr>
                  </a:outerShdw>
                </a:effectLst>
              </a:endParaRPr>
            </a:p>
          </p:txBody>
        </p:sp>
      </p:grpSp>
      <p:grpSp>
        <p:nvGrpSpPr>
          <p:cNvPr id="114" name="Group 113"/>
          <p:cNvGrpSpPr/>
          <p:nvPr/>
        </p:nvGrpSpPr>
        <p:grpSpPr>
          <a:xfrm>
            <a:off x="5016946" y="2840750"/>
            <a:ext cx="4001149" cy="1022900"/>
            <a:chOff x="5016946" y="2840750"/>
            <a:chExt cx="4001149" cy="1022900"/>
          </a:xfrm>
        </p:grpSpPr>
        <p:pic>
          <p:nvPicPr>
            <p:cNvPr id="9" name="Picture 8" descr="Screenshot 2015-06-10 06.38.3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3361" y="2842012"/>
              <a:ext cx="967299" cy="964117"/>
            </a:xfrm>
            <a:prstGeom prst="rect">
              <a:avLst/>
            </a:prstGeom>
          </p:spPr>
        </p:pic>
        <p:pic>
          <p:nvPicPr>
            <p:cNvPr id="10" name="Picture 9" descr="Screenshot 2015-06-10 06.38.43.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16946" y="2840751"/>
              <a:ext cx="947129" cy="1022899"/>
            </a:xfrm>
            <a:prstGeom prst="rect">
              <a:avLst/>
            </a:prstGeom>
          </p:spPr>
        </p:pic>
        <p:pic>
          <p:nvPicPr>
            <p:cNvPr id="29" name="Picture 28" descr="Screenshot 2015-06-10 06.38.16.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91143" y="2885318"/>
              <a:ext cx="926952" cy="930052"/>
            </a:xfrm>
            <a:prstGeom prst="rect">
              <a:avLst/>
            </a:prstGeom>
          </p:spPr>
        </p:pic>
        <p:pic>
          <p:nvPicPr>
            <p:cNvPr id="31" name="Picture 30" descr="Screenshot 2015-06-10 06.28.00.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61476" y="2840750"/>
              <a:ext cx="947129" cy="947129"/>
            </a:xfrm>
            <a:prstGeom prst="rect">
              <a:avLst/>
            </a:prstGeom>
          </p:spPr>
        </p:pic>
      </p:grpSp>
      <p:grpSp>
        <p:nvGrpSpPr>
          <p:cNvPr id="174" name="Group 173"/>
          <p:cNvGrpSpPr/>
          <p:nvPr/>
        </p:nvGrpSpPr>
        <p:grpSpPr>
          <a:xfrm>
            <a:off x="5016945" y="2754590"/>
            <a:ext cx="3995988" cy="1109060"/>
            <a:chOff x="5016945" y="2754590"/>
            <a:chExt cx="3995988" cy="1109060"/>
          </a:xfrm>
        </p:grpSpPr>
        <p:sp>
          <p:nvSpPr>
            <p:cNvPr id="33" name="&quot;No&quot; Symbol 32"/>
            <p:cNvSpPr/>
            <p:nvPr/>
          </p:nvSpPr>
          <p:spPr>
            <a:xfrm>
              <a:off x="5016945" y="2754590"/>
              <a:ext cx="971379" cy="1026094"/>
            </a:xfrm>
            <a:prstGeom prst="noSmoking">
              <a:avLst>
                <a:gd name="adj" fmla="val 4104"/>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4" name="Rectangle 33"/>
            <p:cNvSpPr/>
            <p:nvPr/>
          </p:nvSpPr>
          <p:spPr>
            <a:xfrm>
              <a:off x="6556249" y="2940320"/>
              <a:ext cx="414472" cy="923330"/>
            </a:xfrm>
            <a:prstGeom prst="rect">
              <a:avLst/>
            </a:prstGeom>
            <a:noFill/>
          </p:spPr>
          <p:txBody>
            <a:bodyPr wrap="square" lIns="91440" tIns="45720" rIns="91440" bIns="45720">
              <a:spAutoFit/>
            </a:bodyPr>
            <a:lstStyle/>
            <a:p>
              <a:pPr algn="ctr"/>
              <a:r>
                <a:rPr lang="en-US" sz="5400" cap="none" spc="0" dirty="0" smtClean="0">
                  <a:ln w="12700">
                    <a:solidFill>
                      <a:schemeClr val="tx1"/>
                    </a:solidFill>
                    <a:prstDash val="solid"/>
                  </a:ln>
                  <a:solidFill>
                    <a:srgbClr val="FF0000"/>
                  </a:solidFill>
                  <a:effectLst>
                    <a:outerShdw blurRad="41275" dist="20320" dir="1800000" algn="tl" rotWithShape="0">
                      <a:srgbClr val="000000">
                        <a:alpha val="40000"/>
                      </a:srgbClr>
                    </a:outerShdw>
                  </a:effectLst>
                </a:rPr>
                <a:t>R</a:t>
              </a:r>
              <a:endParaRPr lang="en-US" sz="5400" cap="none" spc="0" dirty="0">
                <a:ln w="12700">
                  <a:solidFill>
                    <a:schemeClr val="tx1"/>
                  </a:solidFill>
                  <a:prstDash val="solid"/>
                </a:ln>
                <a:solidFill>
                  <a:srgbClr val="FF0000"/>
                </a:solidFill>
                <a:effectLst>
                  <a:outerShdw blurRad="41275" dist="20320" dir="1800000" algn="tl" rotWithShape="0">
                    <a:srgbClr val="000000">
                      <a:alpha val="40000"/>
                    </a:srgbClr>
                  </a:outerShdw>
                </a:effectLst>
              </a:endParaRPr>
            </a:p>
          </p:txBody>
        </p:sp>
        <p:sp>
          <p:nvSpPr>
            <p:cNvPr id="35" name="Rectangle 34"/>
            <p:cNvSpPr/>
            <p:nvPr/>
          </p:nvSpPr>
          <p:spPr>
            <a:xfrm>
              <a:off x="8598461" y="2930601"/>
              <a:ext cx="414472" cy="923330"/>
            </a:xfrm>
            <a:prstGeom prst="rect">
              <a:avLst/>
            </a:prstGeom>
            <a:noFill/>
          </p:spPr>
          <p:txBody>
            <a:bodyPr wrap="square" lIns="91440" tIns="45720" rIns="91440" bIns="45720">
              <a:spAutoFit/>
            </a:bodyPr>
            <a:lstStyle/>
            <a:p>
              <a:pPr algn="ctr"/>
              <a:r>
                <a:rPr lang="en-US" sz="5400" cap="none" spc="0" dirty="0" smtClean="0">
                  <a:ln w="12700">
                    <a:solidFill>
                      <a:schemeClr val="tx1"/>
                    </a:solidFill>
                    <a:prstDash val="solid"/>
                  </a:ln>
                  <a:solidFill>
                    <a:srgbClr val="FF0000"/>
                  </a:solidFill>
                  <a:effectLst>
                    <a:outerShdw blurRad="41275" dist="20320" dir="1800000" algn="tl" rotWithShape="0">
                      <a:srgbClr val="000000">
                        <a:alpha val="40000"/>
                      </a:srgbClr>
                    </a:outerShdw>
                  </a:effectLst>
                </a:rPr>
                <a:t>R</a:t>
              </a:r>
              <a:endParaRPr lang="en-US" sz="5400" cap="none" spc="0" dirty="0">
                <a:ln w="12700">
                  <a:solidFill>
                    <a:schemeClr val="tx1"/>
                  </a:solidFill>
                  <a:prstDash val="solid"/>
                </a:ln>
                <a:solidFill>
                  <a:srgbClr val="FF0000"/>
                </a:solidFill>
                <a:effectLst>
                  <a:outerShdw blurRad="41275" dist="20320" dir="1800000" algn="tl" rotWithShape="0">
                    <a:srgbClr val="000000">
                      <a:alpha val="40000"/>
                    </a:srgbClr>
                  </a:outerShdw>
                </a:effectLst>
              </a:endParaRPr>
            </a:p>
          </p:txBody>
        </p:sp>
      </p:grpSp>
      <p:grpSp>
        <p:nvGrpSpPr>
          <p:cNvPr id="181" name="Group 180"/>
          <p:cNvGrpSpPr/>
          <p:nvPr/>
        </p:nvGrpSpPr>
        <p:grpSpPr>
          <a:xfrm>
            <a:off x="1133362" y="4225708"/>
            <a:ext cx="5571490" cy="1161930"/>
            <a:chOff x="1133362" y="4225708"/>
            <a:chExt cx="5571490" cy="1161930"/>
          </a:xfrm>
        </p:grpSpPr>
        <p:sp>
          <p:nvSpPr>
            <p:cNvPr id="45" name="&quot;No&quot; Symbol 44"/>
            <p:cNvSpPr/>
            <p:nvPr/>
          </p:nvSpPr>
          <p:spPr>
            <a:xfrm>
              <a:off x="1133362" y="4225708"/>
              <a:ext cx="971379" cy="1026094"/>
            </a:xfrm>
            <a:prstGeom prst="noSmoking">
              <a:avLst>
                <a:gd name="adj" fmla="val 4104"/>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6" name="Rectangle 45"/>
            <p:cNvSpPr/>
            <p:nvPr/>
          </p:nvSpPr>
          <p:spPr>
            <a:xfrm>
              <a:off x="6290380" y="4464308"/>
              <a:ext cx="414472" cy="923330"/>
            </a:xfrm>
            <a:prstGeom prst="rect">
              <a:avLst/>
            </a:prstGeom>
            <a:noFill/>
          </p:spPr>
          <p:txBody>
            <a:bodyPr wrap="square" lIns="91440" tIns="45720" rIns="91440" bIns="45720">
              <a:spAutoFit/>
            </a:bodyPr>
            <a:lstStyle/>
            <a:p>
              <a:pPr algn="ctr"/>
              <a:r>
                <a:rPr lang="en-US" sz="5400" cap="none" spc="0" dirty="0" smtClean="0">
                  <a:ln w="12700">
                    <a:solidFill>
                      <a:schemeClr val="tx1"/>
                    </a:solidFill>
                    <a:prstDash val="solid"/>
                  </a:ln>
                  <a:solidFill>
                    <a:srgbClr val="FF0000"/>
                  </a:solidFill>
                  <a:effectLst>
                    <a:outerShdw blurRad="41275" dist="20320" dir="1800000" algn="tl" rotWithShape="0">
                      <a:srgbClr val="000000">
                        <a:alpha val="40000"/>
                      </a:srgbClr>
                    </a:outerShdw>
                  </a:effectLst>
                </a:rPr>
                <a:t>R</a:t>
              </a:r>
              <a:endParaRPr lang="en-US" sz="5400" cap="none" spc="0" dirty="0">
                <a:ln w="12700">
                  <a:solidFill>
                    <a:schemeClr val="tx1"/>
                  </a:solidFill>
                  <a:prstDash val="solid"/>
                </a:ln>
                <a:solidFill>
                  <a:srgbClr val="FF0000"/>
                </a:solidFill>
                <a:effectLst>
                  <a:outerShdw blurRad="41275" dist="20320" dir="1800000" algn="tl" rotWithShape="0">
                    <a:srgbClr val="000000">
                      <a:alpha val="40000"/>
                    </a:srgbClr>
                  </a:outerShdw>
                </a:effectLst>
              </a:endParaRPr>
            </a:p>
          </p:txBody>
        </p:sp>
      </p:grpSp>
      <p:grpSp>
        <p:nvGrpSpPr>
          <p:cNvPr id="184" name="Group 183"/>
          <p:cNvGrpSpPr/>
          <p:nvPr/>
        </p:nvGrpSpPr>
        <p:grpSpPr>
          <a:xfrm>
            <a:off x="79869" y="5830485"/>
            <a:ext cx="4156918" cy="1027515"/>
            <a:chOff x="79869" y="5830485"/>
            <a:chExt cx="4156918" cy="1027515"/>
          </a:xfrm>
        </p:grpSpPr>
        <p:pic>
          <p:nvPicPr>
            <p:cNvPr id="12" name="Picture 11" descr="Screenshot 2015-06-10 06.39.19.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869" y="5838016"/>
              <a:ext cx="947129" cy="1019984"/>
            </a:xfrm>
            <a:prstGeom prst="rect">
              <a:avLst/>
            </a:prstGeom>
          </p:spPr>
        </p:pic>
        <p:pic>
          <p:nvPicPr>
            <p:cNvPr id="51" name="Picture 50" descr="Screenshot 2015-06-10 06.39.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7567" y="5838016"/>
              <a:ext cx="947128" cy="940856"/>
            </a:xfrm>
            <a:prstGeom prst="rect">
              <a:avLst/>
            </a:prstGeom>
          </p:spPr>
        </p:pic>
        <p:pic>
          <p:nvPicPr>
            <p:cNvPr id="52" name="Picture 51" descr="Screenshot 2015-06-10 06.39.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4617" y="5863908"/>
              <a:ext cx="947128" cy="940856"/>
            </a:xfrm>
            <a:prstGeom prst="rect">
              <a:avLst/>
            </a:prstGeom>
          </p:spPr>
        </p:pic>
        <p:pic>
          <p:nvPicPr>
            <p:cNvPr id="53" name="Picture 52" descr="Screenshot 2015-06-10 06.56.1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9658" y="5830485"/>
              <a:ext cx="947129" cy="944023"/>
            </a:xfrm>
            <a:prstGeom prst="rect">
              <a:avLst/>
            </a:prstGeom>
          </p:spPr>
        </p:pic>
      </p:grpSp>
      <p:grpSp>
        <p:nvGrpSpPr>
          <p:cNvPr id="186" name="Group 185"/>
          <p:cNvGrpSpPr/>
          <p:nvPr/>
        </p:nvGrpSpPr>
        <p:grpSpPr>
          <a:xfrm>
            <a:off x="1622214" y="5901321"/>
            <a:ext cx="2575218" cy="956753"/>
            <a:chOff x="1622214" y="5901321"/>
            <a:chExt cx="2575218" cy="956753"/>
          </a:xfrm>
        </p:grpSpPr>
        <p:sp>
          <p:nvSpPr>
            <p:cNvPr id="55" name="Rectangle 54"/>
            <p:cNvSpPr/>
            <p:nvPr/>
          </p:nvSpPr>
          <p:spPr>
            <a:xfrm>
              <a:off x="1622214" y="5921582"/>
              <a:ext cx="414472" cy="923330"/>
            </a:xfrm>
            <a:prstGeom prst="rect">
              <a:avLst/>
            </a:prstGeom>
            <a:noFill/>
          </p:spPr>
          <p:txBody>
            <a:bodyPr wrap="square" lIns="91440" tIns="45720" rIns="91440" bIns="45720">
              <a:spAutoFit/>
            </a:bodyPr>
            <a:lstStyle/>
            <a:p>
              <a:pPr algn="ctr"/>
              <a:r>
                <a:rPr lang="en-US" sz="5400" cap="none" spc="0" dirty="0" smtClean="0">
                  <a:ln w="12700">
                    <a:solidFill>
                      <a:schemeClr val="tx1"/>
                    </a:solidFill>
                    <a:prstDash val="solid"/>
                  </a:ln>
                  <a:solidFill>
                    <a:srgbClr val="FF0000"/>
                  </a:solidFill>
                  <a:effectLst>
                    <a:outerShdw blurRad="41275" dist="20320" dir="1800000" algn="tl" rotWithShape="0">
                      <a:srgbClr val="000000">
                        <a:alpha val="40000"/>
                      </a:srgbClr>
                    </a:outerShdw>
                  </a:effectLst>
                </a:rPr>
                <a:t>R</a:t>
              </a:r>
              <a:endParaRPr lang="en-US" sz="5400" cap="none" spc="0" dirty="0">
                <a:ln w="12700">
                  <a:solidFill>
                    <a:schemeClr val="tx1"/>
                  </a:solidFill>
                  <a:prstDash val="solid"/>
                </a:ln>
                <a:solidFill>
                  <a:srgbClr val="FF0000"/>
                </a:solidFill>
                <a:effectLst>
                  <a:outerShdw blurRad="41275" dist="20320" dir="1800000" algn="tl" rotWithShape="0">
                    <a:srgbClr val="000000">
                      <a:alpha val="40000"/>
                    </a:srgbClr>
                  </a:outerShdw>
                </a:effectLst>
              </a:endParaRPr>
            </a:p>
          </p:txBody>
        </p:sp>
        <p:sp>
          <p:nvSpPr>
            <p:cNvPr id="56" name="Rectangle 55"/>
            <p:cNvSpPr/>
            <p:nvPr/>
          </p:nvSpPr>
          <p:spPr>
            <a:xfrm>
              <a:off x="2757273" y="5934744"/>
              <a:ext cx="414472" cy="923330"/>
            </a:xfrm>
            <a:prstGeom prst="rect">
              <a:avLst/>
            </a:prstGeom>
            <a:noFill/>
          </p:spPr>
          <p:txBody>
            <a:bodyPr wrap="square" lIns="91440" tIns="45720" rIns="91440" bIns="45720">
              <a:spAutoFit/>
            </a:bodyPr>
            <a:lstStyle/>
            <a:p>
              <a:pPr algn="ctr"/>
              <a:r>
                <a:rPr lang="en-US" sz="5400" cap="none" spc="0" dirty="0" smtClean="0">
                  <a:ln w="12700">
                    <a:solidFill>
                      <a:schemeClr val="tx1"/>
                    </a:solidFill>
                    <a:prstDash val="solid"/>
                  </a:ln>
                  <a:solidFill>
                    <a:srgbClr val="FF0000"/>
                  </a:solidFill>
                  <a:effectLst>
                    <a:outerShdw blurRad="41275" dist="20320" dir="1800000" algn="tl" rotWithShape="0">
                      <a:srgbClr val="000000">
                        <a:alpha val="40000"/>
                      </a:srgbClr>
                    </a:outerShdw>
                  </a:effectLst>
                </a:rPr>
                <a:t>R</a:t>
              </a:r>
              <a:endParaRPr lang="en-US" sz="5400" cap="none" spc="0" dirty="0">
                <a:ln w="12700">
                  <a:solidFill>
                    <a:schemeClr val="tx1"/>
                  </a:solidFill>
                  <a:prstDash val="solid"/>
                </a:ln>
                <a:solidFill>
                  <a:srgbClr val="FF0000"/>
                </a:solidFill>
                <a:effectLst>
                  <a:outerShdw blurRad="41275" dist="20320" dir="1800000" algn="tl" rotWithShape="0">
                    <a:srgbClr val="000000">
                      <a:alpha val="40000"/>
                    </a:srgbClr>
                  </a:outerShdw>
                </a:effectLst>
              </a:endParaRPr>
            </a:p>
          </p:txBody>
        </p:sp>
        <p:sp>
          <p:nvSpPr>
            <p:cNvPr id="57" name="Rectangle 56"/>
            <p:cNvSpPr/>
            <p:nvPr/>
          </p:nvSpPr>
          <p:spPr>
            <a:xfrm>
              <a:off x="3782960" y="5901321"/>
              <a:ext cx="414472" cy="923330"/>
            </a:xfrm>
            <a:prstGeom prst="rect">
              <a:avLst/>
            </a:prstGeom>
            <a:noFill/>
          </p:spPr>
          <p:txBody>
            <a:bodyPr wrap="square" lIns="91440" tIns="45720" rIns="91440" bIns="45720">
              <a:spAutoFit/>
            </a:bodyPr>
            <a:lstStyle/>
            <a:p>
              <a:pPr algn="ctr"/>
              <a:r>
                <a:rPr lang="en-US" sz="5400" cap="none" spc="0" dirty="0" smtClean="0">
                  <a:ln w="12700">
                    <a:solidFill>
                      <a:schemeClr val="tx1"/>
                    </a:solidFill>
                    <a:prstDash val="solid"/>
                  </a:ln>
                  <a:solidFill>
                    <a:srgbClr val="FF0000"/>
                  </a:solidFill>
                  <a:effectLst>
                    <a:outerShdw blurRad="41275" dist="20320" dir="1800000" algn="tl" rotWithShape="0">
                      <a:srgbClr val="000000">
                        <a:alpha val="40000"/>
                      </a:srgbClr>
                    </a:outerShdw>
                  </a:effectLst>
                </a:rPr>
                <a:t>R</a:t>
              </a:r>
              <a:endParaRPr lang="en-US" sz="5400" cap="none" spc="0" dirty="0">
                <a:ln w="12700">
                  <a:solidFill>
                    <a:schemeClr val="tx1"/>
                  </a:solidFill>
                  <a:prstDash val="solid"/>
                </a:ln>
                <a:solidFill>
                  <a:srgbClr val="FF0000"/>
                </a:solidFill>
                <a:effectLst>
                  <a:outerShdw blurRad="41275" dist="20320" dir="1800000" algn="tl" rotWithShape="0">
                    <a:srgbClr val="000000">
                      <a:alpha val="40000"/>
                    </a:srgbClr>
                  </a:outerShdw>
                </a:effectLst>
              </a:endParaRPr>
            </a:p>
          </p:txBody>
        </p:sp>
      </p:grpSp>
      <p:grpSp>
        <p:nvGrpSpPr>
          <p:cNvPr id="183" name="Group 182"/>
          <p:cNvGrpSpPr/>
          <p:nvPr/>
        </p:nvGrpSpPr>
        <p:grpSpPr>
          <a:xfrm>
            <a:off x="4992696" y="5845936"/>
            <a:ext cx="4117563" cy="1026094"/>
            <a:chOff x="4992696" y="5845936"/>
            <a:chExt cx="4117563" cy="1026094"/>
          </a:xfrm>
        </p:grpSpPr>
        <p:sp>
          <p:nvSpPr>
            <p:cNvPr id="79" name="Rectangle 78"/>
            <p:cNvSpPr/>
            <p:nvPr/>
          </p:nvSpPr>
          <p:spPr>
            <a:xfrm>
              <a:off x="6535041" y="5935515"/>
              <a:ext cx="414472" cy="923330"/>
            </a:xfrm>
            <a:prstGeom prst="rect">
              <a:avLst/>
            </a:prstGeom>
            <a:noFill/>
          </p:spPr>
          <p:txBody>
            <a:bodyPr wrap="square" lIns="91440" tIns="45720" rIns="91440" bIns="45720">
              <a:spAutoFit/>
            </a:bodyPr>
            <a:lstStyle/>
            <a:p>
              <a:pPr algn="ctr"/>
              <a:r>
                <a:rPr lang="en-US" sz="5400" cap="none" spc="0" dirty="0" smtClean="0">
                  <a:ln w="12700">
                    <a:solidFill>
                      <a:schemeClr val="tx1"/>
                    </a:solidFill>
                    <a:prstDash val="solid"/>
                  </a:ln>
                  <a:solidFill>
                    <a:srgbClr val="FF0000"/>
                  </a:solidFill>
                  <a:effectLst>
                    <a:outerShdw blurRad="41275" dist="20320" dir="1800000" algn="tl" rotWithShape="0">
                      <a:srgbClr val="000000">
                        <a:alpha val="40000"/>
                      </a:srgbClr>
                    </a:outerShdw>
                  </a:effectLst>
                </a:rPr>
                <a:t>R</a:t>
              </a:r>
              <a:endParaRPr lang="en-US" sz="5400" cap="none" spc="0" dirty="0">
                <a:ln w="12700">
                  <a:solidFill>
                    <a:schemeClr val="tx1"/>
                  </a:solidFill>
                  <a:prstDash val="solid"/>
                </a:ln>
                <a:solidFill>
                  <a:srgbClr val="FF0000"/>
                </a:solidFill>
                <a:effectLst>
                  <a:outerShdw blurRad="41275" dist="20320" dir="1800000" algn="tl" rotWithShape="0">
                    <a:srgbClr val="000000">
                      <a:alpha val="40000"/>
                    </a:srgbClr>
                  </a:outerShdw>
                </a:effectLst>
              </a:endParaRPr>
            </a:p>
          </p:txBody>
        </p:sp>
        <p:sp>
          <p:nvSpPr>
            <p:cNvPr id="80" name="Rectangle 79"/>
            <p:cNvSpPr/>
            <p:nvPr/>
          </p:nvSpPr>
          <p:spPr>
            <a:xfrm>
              <a:off x="7670100" y="5948677"/>
              <a:ext cx="414472" cy="923330"/>
            </a:xfrm>
            <a:prstGeom prst="rect">
              <a:avLst/>
            </a:prstGeom>
            <a:noFill/>
          </p:spPr>
          <p:txBody>
            <a:bodyPr wrap="square" lIns="91440" tIns="45720" rIns="91440" bIns="45720">
              <a:spAutoFit/>
            </a:bodyPr>
            <a:lstStyle/>
            <a:p>
              <a:pPr algn="ctr"/>
              <a:r>
                <a:rPr lang="en-US" sz="5400" cap="none" spc="0" dirty="0" smtClean="0">
                  <a:ln w="12700">
                    <a:solidFill>
                      <a:schemeClr val="tx1"/>
                    </a:solidFill>
                    <a:prstDash val="solid"/>
                  </a:ln>
                  <a:solidFill>
                    <a:srgbClr val="FF0000"/>
                  </a:solidFill>
                  <a:effectLst>
                    <a:outerShdw blurRad="41275" dist="20320" dir="1800000" algn="tl" rotWithShape="0">
                      <a:srgbClr val="000000">
                        <a:alpha val="40000"/>
                      </a:srgbClr>
                    </a:outerShdw>
                  </a:effectLst>
                </a:rPr>
                <a:t>R</a:t>
              </a:r>
              <a:endParaRPr lang="en-US" sz="5400" cap="none" spc="0" dirty="0">
                <a:ln w="12700">
                  <a:solidFill>
                    <a:schemeClr val="tx1"/>
                  </a:solidFill>
                  <a:prstDash val="solid"/>
                </a:ln>
                <a:solidFill>
                  <a:srgbClr val="FF0000"/>
                </a:solidFill>
                <a:effectLst>
                  <a:outerShdw blurRad="41275" dist="20320" dir="1800000" algn="tl" rotWithShape="0">
                    <a:srgbClr val="000000">
                      <a:alpha val="40000"/>
                    </a:srgbClr>
                  </a:outerShdw>
                </a:effectLst>
              </a:endParaRPr>
            </a:p>
          </p:txBody>
        </p:sp>
        <p:sp>
          <p:nvSpPr>
            <p:cNvPr id="81" name="Rectangle 80"/>
            <p:cNvSpPr/>
            <p:nvPr/>
          </p:nvSpPr>
          <p:spPr>
            <a:xfrm>
              <a:off x="8695787" y="5915254"/>
              <a:ext cx="414472" cy="923330"/>
            </a:xfrm>
            <a:prstGeom prst="rect">
              <a:avLst/>
            </a:prstGeom>
            <a:noFill/>
          </p:spPr>
          <p:txBody>
            <a:bodyPr wrap="square" lIns="91440" tIns="45720" rIns="91440" bIns="45720">
              <a:spAutoFit/>
            </a:bodyPr>
            <a:lstStyle/>
            <a:p>
              <a:pPr algn="ctr"/>
              <a:r>
                <a:rPr lang="en-US" sz="5400" cap="none" spc="0" dirty="0" smtClean="0">
                  <a:ln w="12700">
                    <a:solidFill>
                      <a:schemeClr val="tx1"/>
                    </a:solidFill>
                    <a:prstDash val="solid"/>
                  </a:ln>
                  <a:solidFill>
                    <a:srgbClr val="FF0000"/>
                  </a:solidFill>
                  <a:effectLst>
                    <a:outerShdw blurRad="41275" dist="20320" dir="1800000" algn="tl" rotWithShape="0">
                      <a:srgbClr val="000000">
                        <a:alpha val="40000"/>
                      </a:srgbClr>
                    </a:outerShdw>
                  </a:effectLst>
                </a:rPr>
                <a:t>R</a:t>
              </a:r>
              <a:endParaRPr lang="en-US" sz="5400" cap="none" spc="0" dirty="0">
                <a:ln w="12700">
                  <a:solidFill>
                    <a:schemeClr val="tx1"/>
                  </a:solidFill>
                  <a:prstDash val="solid"/>
                </a:ln>
                <a:solidFill>
                  <a:srgbClr val="FF0000"/>
                </a:solidFill>
                <a:effectLst>
                  <a:outerShdw blurRad="41275" dist="20320" dir="1800000" algn="tl" rotWithShape="0">
                    <a:srgbClr val="000000">
                      <a:alpha val="40000"/>
                    </a:srgbClr>
                  </a:outerShdw>
                </a:effectLst>
              </a:endParaRPr>
            </a:p>
          </p:txBody>
        </p:sp>
        <p:sp>
          <p:nvSpPr>
            <p:cNvPr id="86" name="&quot;No&quot; Symbol 85"/>
            <p:cNvSpPr/>
            <p:nvPr/>
          </p:nvSpPr>
          <p:spPr>
            <a:xfrm>
              <a:off x="4992696" y="5845936"/>
              <a:ext cx="971379" cy="1026094"/>
            </a:xfrm>
            <a:prstGeom prst="noSmoking">
              <a:avLst>
                <a:gd name="adj" fmla="val 4104"/>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115" name="Group 114"/>
          <p:cNvGrpSpPr/>
          <p:nvPr/>
        </p:nvGrpSpPr>
        <p:grpSpPr>
          <a:xfrm>
            <a:off x="5377393" y="2282117"/>
            <a:ext cx="3215939" cy="445542"/>
            <a:chOff x="5479984" y="2364520"/>
            <a:chExt cx="3215939" cy="445542"/>
          </a:xfrm>
        </p:grpSpPr>
        <p:sp>
          <p:nvSpPr>
            <p:cNvPr id="22" name="Down Arrow 21"/>
            <p:cNvSpPr/>
            <p:nvPr/>
          </p:nvSpPr>
          <p:spPr>
            <a:xfrm>
              <a:off x="5479984" y="2570552"/>
              <a:ext cx="224190" cy="20476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Down Arrow 22"/>
            <p:cNvSpPr/>
            <p:nvPr/>
          </p:nvSpPr>
          <p:spPr>
            <a:xfrm rot="16200000" flipH="1">
              <a:off x="8480704" y="2594843"/>
              <a:ext cx="235514" cy="19492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Down Arrow 23"/>
            <p:cNvSpPr/>
            <p:nvPr/>
          </p:nvSpPr>
          <p:spPr>
            <a:xfrm rot="5400000">
              <a:off x="6548268" y="2590847"/>
              <a:ext cx="235512" cy="19492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Down Arrow 24"/>
            <p:cNvSpPr/>
            <p:nvPr/>
          </p:nvSpPr>
          <p:spPr>
            <a:xfrm flipV="1">
              <a:off x="7427234" y="2605237"/>
              <a:ext cx="224190" cy="20476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0" name="Straight Connector 99"/>
            <p:cNvCxnSpPr>
              <a:stCxn id="8" idx="2"/>
              <a:endCxn id="22" idx="0"/>
            </p:cNvCxnSpPr>
            <p:nvPr/>
          </p:nvCxnSpPr>
          <p:spPr>
            <a:xfrm flipH="1">
              <a:off x="5592079" y="2364520"/>
              <a:ext cx="2620495" cy="206032"/>
            </a:xfrm>
            <a:prstGeom prst="line">
              <a:avLst/>
            </a:prstGeom>
          </p:spPr>
          <p:style>
            <a:lnRef idx="1">
              <a:schemeClr val="dk1"/>
            </a:lnRef>
            <a:fillRef idx="0">
              <a:schemeClr val="dk1"/>
            </a:fillRef>
            <a:effectRef idx="0">
              <a:schemeClr val="dk1"/>
            </a:effectRef>
            <a:fontRef idx="minor">
              <a:schemeClr val="tx1"/>
            </a:fontRef>
          </p:style>
        </p:cxnSp>
        <p:cxnSp>
          <p:nvCxnSpPr>
            <p:cNvPr id="101" name="Straight Connector 100"/>
            <p:cNvCxnSpPr>
              <a:stCxn id="8" idx="2"/>
              <a:endCxn id="24" idx="1"/>
            </p:cNvCxnSpPr>
            <p:nvPr/>
          </p:nvCxnSpPr>
          <p:spPr>
            <a:xfrm flipH="1">
              <a:off x="6666024" y="2364520"/>
              <a:ext cx="1546550" cy="206032"/>
            </a:xfrm>
            <a:prstGeom prst="line">
              <a:avLst/>
            </a:prstGeom>
          </p:spPr>
          <p:style>
            <a:lnRef idx="1">
              <a:schemeClr val="dk1"/>
            </a:lnRef>
            <a:fillRef idx="0">
              <a:schemeClr val="dk1"/>
            </a:fillRef>
            <a:effectRef idx="0">
              <a:schemeClr val="dk1"/>
            </a:effectRef>
            <a:fontRef idx="minor">
              <a:schemeClr val="tx1"/>
            </a:fontRef>
          </p:style>
        </p:cxnSp>
        <p:cxnSp>
          <p:nvCxnSpPr>
            <p:cNvPr id="102" name="Straight Connector 101"/>
            <p:cNvCxnSpPr>
              <a:stCxn id="8" idx="2"/>
              <a:endCxn id="25" idx="2"/>
            </p:cNvCxnSpPr>
            <p:nvPr/>
          </p:nvCxnSpPr>
          <p:spPr>
            <a:xfrm flipH="1">
              <a:off x="7539329" y="2364520"/>
              <a:ext cx="673245" cy="240717"/>
            </a:xfrm>
            <a:prstGeom prst="line">
              <a:avLst/>
            </a:prstGeom>
          </p:spPr>
          <p:style>
            <a:lnRef idx="1">
              <a:schemeClr val="dk1"/>
            </a:lnRef>
            <a:fillRef idx="0">
              <a:schemeClr val="dk1"/>
            </a:fillRef>
            <a:effectRef idx="0">
              <a:schemeClr val="dk1"/>
            </a:effectRef>
            <a:fontRef idx="minor">
              <a:schemeClr val="tx1"/>
            </a:fontRef>
          </p:style>
        </p:cxnSp>
        <p:cxnSp>
          <p:nvCxnSpPr>
            <p:cNvPr id="103" name="Straight Connector 102"/>
            <p:cNvCxnSpPr>
              <a:stCxn id="8" idx="2"/>
              <a:endCxn id="23" idx="1"/>
            </p:cNvCxnSpPr>
            <p:nvPr/>
          </p:nvCxnSpPr>
          <p:spPr>
            <a:xfrm>
              <a:off x="8212574" y="2364520"/>
              <a:ext cx="385887" cy="210028"/>
            </a:xfrm>
            <a:prstGeom prst="line">
              <a:avLst/>
            </a:prstGeom>
          </p:spPr>
          <p:style>
            <a:lnRef idx="1">
              <a:schemeClr val="dk1"/>
            </a:lnRef>
            <a:fillRef idx="0">
              <a:schemeClr val="dk1"/>
            </a:fillRef>
            <a:effectRef idx="0">
              <a:schemeClr val="dk1"/>
            </a:effectRef>
            <a:fontRef idx="minor">
              <a:schemeClr val="tx1"/>
            </a:fontRef>
          </p:style>
        </p:cxnSp>
      </p:grpSp>
      <p:grpSp>
        <p:nvGrpSpPr>
          <p:cNvPr id="130" name="Group 129"/>
          <p:cNvGrpSpPr/>
          <p:nvPr/>
        </p:nvGrpSpPr>
        <p:grpSpPr>
          <a:xfrm>
            <a:off x="1504993" y="3806129"/>
            <a:ext cx="6848801" cy="427954"/>
            <a:chOff x="1504993" y="3806129"/>
            <a:chExt cx="6848801" cy="427954"/>
          </a:xfrm>
        </p:grpSpPr>
        <p:sp>
          <p:nvSpPr>
            <p:cNvPr id="36" name="Down Arrow 35"/>
            <p:cNvSpPr/>
            <p:nvPr/>
          </p:nvSpPr>
          <p:spPr>
            <a:xfrm>
              <a:off x="1504993" y="3981174"/>
              <a:ext cx="224190" cy="20476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Down Arrow 36"/>
            <p:cNvSpPr/>
            <p:nvPr/>
          </p:nvSpPr>
          <p:spPr>
            <a:xfrm rot="16200000" flipH="1">
              <a:off x="8138575" y="4001468"/>
              <a:ext cx="235514" cy="19492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Down Arrow 37"/>
            <p:cNvSpPr/>
            <p:nvPr/>
          </p:nvSpPr>
          <p:spPr>
            <a:xfrm rot="5400000">
              <a:off x="3523259" y="4018865"/>
              <a:ext cx="235514" cy="19492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Down Arrow 38"/>
            <p:cNvSpPr/>
            <p:nvPr/>
          </p:nvSpPr>
          <p:spPr>
            <a:xfrm flipV="1">
              <a:off x="6240851" y="4015963"/>
              <a:ext cx="224190" cy="20476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p:cNvCxnSpPr>
              <a:stCxn id="9" idx="2"/>
              <a:endCxn id="36" idx="0"/>
            </p:cNvCxnSpPr>
            <p:nvPr/>
          </p:nvCxnSpPr>
          <p:spPr>
            <a:xfrm flipH="1">
              <a:off x="1617088" y="3806129"/>
              <a:ext cx="5929923" cy="175045"/>
            </a:xfrm>
            <a:prstGeom prst="line">
              <a:avLst/>
            </a:prstGeom>
          </p:spPr>
          <p:style>
            <a:lnRef idx="1">
              <a:schemeClr val="dk1"/>
            </a:lnRef>
            <a:fillRef idx="0">
              <a:schemeClr val="dk1"/>
            </a:fillRef>
            <a:effectRef idx="0">
              <a:schemeClr val="dk1"/>
            </a:effectRef>
            <a:fontRef idx="minor">
              <a:schemeClr val="tx1"/>
            </a:fontRef>
          </p:style>
        </p:cxnSp>
        <p:cxnSp>
          <p:nvCxnSpPr>
            <p:cNvPr id="118" name="Straight Connector 117"/>
            <p:cNvCxnSpPr>
              <a:stCxn id="9" idx="2"/>
              <a:endCxn id="38" idx="1"/>
            </p:cNvCxnSpPr>
            <p:nvPr/>
          </p:nvCxnSpPr>
          <p:spPr>
            <a:xfrm flipH="1">
              <a:off x="3641016" y="3806129"/>
              <a:ext cx="3905995" cy="192440"/>
            </a:xfrm>
            <a:prstGeom prst="line">
              <a:avLst/>
            </a:prstGeom>
          </p:spPr>
          <p:style>
            <a:lnRef idx="1">
              <a:schemeClr val="dk1"/>
            </a:lnRef>
            <a:fillRef idx="0">
              <a:schemeClr val="dk1"/>
            </a:fillRef>
            <a:effectRef idx="0">
              <a:schemeClr val="dk1"/>
            </a:effectRef>
            <a:fontRef idx="minor">
              <a:schemeClr val="tx1"/>
            </a:fontRef>
          </p:style>
        </p:cxnSp>
        <p:cxnSp>
          <p:nvCxnSpPr>
            <p:cNvPr id="119" name="Straight Connector 118"/>
            <p:cNvCxnSpPr>
              <a:stCxn id="9" idx="2"/>
              <a:endCxn id="39" idx="2"/>
            </p:cNvCxnSpPr>
            <p:nvPr/>
          </p:nvCxnSpPr>
          <p:spPr>
            <a:xfrm flipH="1">
              <a:off x="6352946" y="3806129"/>
              <a:ext cx="1194065" cy="209834"/>
            </a:xfrm>
            <a:prstGeom prst="line">
              <a:avLst/>
            </a:prstGeom>
          </p:spPr>
          <p:style>
            <a:lnRef idx="1">
              <a:schemeClr val="dk1"/>
            </a:lnRef>
            <a:fillRef idx="0">
              <a:schemeClr val="dk1"/>
            </a:fillRef>
            <a:effectRef idx="0">
              <a:schemeClr val="dk1"/>
            </a:effectRef>
            <a:fontRef idx="minor">
              <a:schemeClr val="tx1"/>
            </a:fontRef>
          </p:style>
        </p:cxnSp>
        <p:cxnSp>
          <p:nvCxnSpPr>
            <p:cNvPr id="120" name="Straight Connector 119"/>
            <p:cNvCxnSpPr>
              <a:stCxn id="9" idx="2"/>
              <a:endCxn id="37" idx="1"/>
            </p:cNvCxnSpPr>
            <p:nvPr/>
          </p:nvCxnSpPr>
          <p:spPr>
            <a:xfrm>
              <a:off x="7547011" y="3806129"/>
              <a:ext cx="709321" cy="175044"/>
            </a:xfrm>
            <a:prstGeom prst="line">
              <a:avLst/>
            </a:prstGeom>
          </p:spPr>
          <p:style>
            <a:lnRef idx="1">
              <a:schemeClr val="dk1"/>
            </a:lnRef>
            <a:fillRef idx="0">
              <a:schemeClr val="dk1"/>
            </a:fillRef>
            <a:effectRef idx="0">
              <a:schemeClr val="dk1"/>
            </a:effectRef>
            <a:fontRef idx="minor">
              <a:schemeClr val="tx1"/>
            </a:fontRef>
          </p:style>
        </p:cxnSp>
      </p:grpSp>
      <p:grpSp>
        <p:nvGrpSpPr>
          <p:cNvPr id="153" name="Group 152"/>
          <p:cNvGrpSpPr/>
          <p:nvPr/>
        </p:nvGrpSpPr>
        <p:grpSpPr>
          <a:xfrm>
            <a:off x="441763" y="5274024"/>
            <a:ext cx="3452591" cy="535604"/>
            <a:chOff x="441763" y="5274024"/>
            <a:chExt cx="3452591" cy="535604"/>
          </a:xfrm>
        </p:grpSpPr>
        <p:sp>
          <p:nvSpPr>
            <p:cNvPr id="47" name="Down Arrow 46"/>
            <p:cNvSpPr/>
            <p:nvPr/>
          </p:nvSpPr>
          <p:spPr>
            <a:xfrm>
              <a:off x="441763" y="5574114"/>
              <a:ext cx="224190" cy="20476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Down Arrow 47"/>
            <p:cNvSpPr/>
            <p:nvPr/>
          </p:nvSpPr>
          <p:spPr>
            <a:xfrm rot="16200000" flipH="1">
              <a:off x="3679135" y="5567921"/>
              <a:ext cx="235514" cy="19492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Down Arrow 48"/>
            <p:cNvSpPr/>
            <p:nvPr/>
          </p:nvSpPr>
          <p:spPr>
            <a:xfrm rot="5400000">
              <a:off x="1532853" y="5594410"/>
              <a:ext cx="235514" cy="19492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Down Arrow 49"/>
            <p:cNvSpPr/>
            <p:nvPr/>
          </p:nvSpPr>
          <p:spPr>
            <a:xfrm flipV="1">
              <a:off x="2593315" y="5581049"/>
              <a:ext cx="224190" cy="20476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1" name="Straight Connector 140"/>
            <p:cNvCxnSpPr>
              <a:stCxn id="11" idx="2"/>
              <a:endCxn id="47" idx="0"/>
            </p:cNvCxnSpPr>
            <p:nvPr/>
          </p:nvCxnSpPr>
          <p:spPr>
            <a:xfrm flipH="1">
              <a:off x="553858" y="5274024"/>
              <a:ext cx="3080240" cy="300090"/>
            </a:xfrm>
            <a:prstGeom prst="line">
              <a:avLst/>
            </a:prstGeom>
          </p:spPr>
          <p:style>
            <a:lnRef idx="1">
              <a:schemeClr val="dk1"/>
            </a:lnRef>
            <a:fillRef idx="0">
              <a:schemeClr val="dk1"/>
            </a:fillRef>
            <a:effectRef idx="0">
              <a:schemeClr val="dk1"/>
            </a:effectRef>
            <a:fontRef idx="minor">
              <a:schemeClr val="tx1"/>
            </a:fontRef>
          </p:style>
        </p:cxnSp>
        <p:cxnSp>
          <p:nvCxnSpPr>
            <p:cNvPr id="142" name="Straight Connector 141"/>
            <p:cNvCxnSpPr>
              <a:stCxn id="11" idx="2"/>
              <a:endCxn id="49" idx="1"/>
            </p:cNvCxnSpPr>
            <p:nvPr/>
          </p:nvCxnSpPr>
          <p:spPr>
            <a:xfrm flipH="1">
              <a:off x="1650610" y="5274024"/>
              <a:ext cx="1983488" cy="300090"/>
            </a:xfrm>
            <a:prstGeom prst="line">
              <a:avLst/>
            </a:prstGeom>
          </p:spPr>
          <p:style>
            <a:lnRef idx="1">
              <a:schemeClr val="dk1"/>
            </a:lnRef>
            <a:fillRef idx="0">
              <a:schemeClr val="dk1"/>
            </a:fillRef>
            <a:effectRef idx="0">
              <a:schemeClr val="dk1"/>
            </a:effectRef>
            <a:fontRef idx="minor">
              <a:schemeClr val="tx1"/>
            </a:fontRef>
          </p:style>
        </p:cxnSp>
        <p:cxnSp>
          <p:nvCxnSpPr>
            <p:cNvPr id="143" name="Straight Connector 142"/>
            <p:cNvCxnSpPr>
              <a:stCxn id="11" idx="2"/>
              <a:endCxn id="50" idx="2"/>
            </p:cNvCxnSpPr>
            <p:nvPr/>
          </p:nvCxnSpPr>
          <p:spPr>
            <a:xfrm flipH="1">
              <a:off x="2705410" y="5274024"/>
              <a:ext cx="928688" cy="307025"/>
            </a:xfrm>
            <a:prstGeom prst="line">
              <a:avLst/>
            </a:prstGeom>
          </p:spPr>
          <p:style>
            <a:lnRef idx="1">
              <a:schemeClr val="dk1"/>
            </a:lnRef>
            <a:fillRef idx="0">
              <a:schemeClr val="dk1"/>
            </a:fillRef>
            <a:effectRef idx="0">
              <a:schemeClr val="dk1"/>
            </a:effectRef>
            <a:fontRef idx="minor">
              <a:schemeClr val="tx1"/>
            </a:fontRef>
          </p:style>
        </p:cxnSp>
        <p:cxnSp>
          <p:nvCxnSpPr>
            <p:cNvPr id="144" name="Straight Connector 143"/>
            <p:cNvCxnSpPr>
              <a:stCxn id="11" idx="2"/>
              <a:endCxn id="48" idx="1"/>
            </p:cNvCxnSpPr>
            <p:nvPr/>
          </p:nvCxnSpPr>
          <p:spPr>
            <a:xfrm>
              <a:off x="3634098" y="5274024"/>
              <a:ext cx="162794" cy="273602"/>
            </a:xfrm>
            <a:prstGeom prst="line">
              <a:avLst/>
            </a:prstGeom>
          </p:spPr>
          <p:style>
            <a:lnRef idx="1">
              <a:schemeClr val="dk1"/>
            </a:lnRef>
            <a:fillRef idx="0">
              <a:schemeClr val="dk1"/>
            </a:fillRef>
            <a:effectRef idx="0">
              <a:schemeClr val="dk1"/>
            </a:effectRef>
            <a:fontRef idx="minor">
              <a:schemeClr val="tx1"/>
            </a:fontRef>
          </p:style>
        </p:cxnSp>
      </p:grpSp>
      <p:grpSp>
        <p:nvGrpSpPr>
          <p:cNvPr id="167" name="Group 166"/>
          <p:cNvGrpSpPr/>
          <p:nvPr/>
        </p:nvGrpSpPr>
        <p:grpSpPr>
          <a:xfrm>
            <a:off x="5424174" y="5234748"/>
            <a:ext cx="3383007" cy="808269"/>
            <a:chOff x="5424174" y="5234748"/>
            <a:chExt cx="3383007" cy="808269"/>
          </a:xfrm>
        </p:grpSpPr>
        <p:sp>
          <p:nvSpPr>
            <p:cNvPr id="72" name="Down Arrow 71"/>
            <p:cNvSpPr/>
            <p:nvPr/>
          </p:nvSpPr>
          <p:spPr>
            <a:xfrm>
              <a:off x="5424174" y="5622837"/>
              <a:ext cx="224190" cy="20476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Down Arrow 72"/>
            <p:cNvSpPr/>
            <p:nvPr/>
          </p:nvSpPr>
          <p:spPr>
            <a:xfrm rot="16200000" flipH="1">
              <a:off x="8591962" y="5581854"/>
              <a:ext cx="235514" cy="19492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Down Arrow 73"/>
            <p:cNvSpPr/>
            <p:nvPr/>
          </p:nvSpPr>
          <p:spPr>
            <a:xfrm rot="5400000">
              <a:off x="6463076" y="5643133"/>
              <a:ext cx="235514" cy="19492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Down Arrow 74"/>
            <p:cNvSpPr/>
            <p:nvPr/>
          </p:nvSpPr>
          <p:spPr>
            <a:xfrm flipV="1">
              <a:off x="7523538" y="5612377"/>
              <a:ext cx="224190" cy="20476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TextBox 81"/>
            <p:cNvSpPr txBox="1"/>
            <p:nvPr/>
          </p:nvSpPr>
          <p:spPr>
            <a:xfrm>
              <a:off x="8408666" y="5673685"/>
              <a:ext cx="184666" cy="369332"/>
            </a:xfrm>
            <a:prstGeom prst="rect">
              <a:avLst/>
            </a:prstGeom>
            <a:noFill/>
          </p:spPr>
          <p:txBody>
            <a:bodyPr wrap="none" rtlCol="0">
              <a:spAutoFit/>
            </a:bodyPr>
            <a:lstStyle/>
            <a:p>
              <a:endParaRPr lang="en-US" dirty="0"/>
            </a:p>
          </p:txBody>
        </p:sp>
        <p:cxnSp>
          <p:nvCxnSpPr>
            <p:cNvPr id="155" name="Straight Connector 154"/>
            <p:cNvCxnSpPr>
              <a:stCxn id="54" idx="2"/>
              <a:endCxn id="72" idx="0"/>
            </p:cNvCxnSpPr>
            <p:nvPr/>
          </p:nvCxnSpPr>
          <p:spPr>
            <a:xfrm flipH="1">
              <a:off x="5536269" y="5234748"/>
              <a:ext cx="2663819" cy="388089"/>
            </a:xfrm>
            <a:prstGeom prst="line">
              <a:avLst/>
            </a:prstGeom>
          </p:spPr>
          <p:style>
            <a:lnRef idx="1">
              <a:schemeClr val="dk1"/>
            </a:lnRef>
            <a:fillRef idx="0">
              <a:schemeClr val="dk1"/>
            </a:fillRef>
            <a:effectRef idx="0">
              <a:schemeClr val="dk1"/>
            </a:effectRef>
            <a:fontRef idx="minor">
              <a:schemeClr val="tx1"/>
            </a:fontRef>
          </p:style>
        </p:cxnSp>
        <p:cxnSp>
          <p:nvCxnSpPr>
            <p:cNvPr id="156" name="Straight Connector 155"/>
            <p:cNvCxnSpPr>
              <a:stCxn id="54" idx="2"/>
              <a:endCxn id="74" idx="1"/>
            </p:cNvCxnSpPr>
            <p:nvPr/>
          </p:nvCxnSpPr>
          <p:spPr>
            <a:xfrm flipH="1">
              <a:off x="6580833" y="5234748"/>
              <a:ext cx="1619255" cy="388089"/>
            </a:xfrm>
            <a:prstGeom prst="line">
              <a:avLst/>
            </a:prstGeom>
          </p:spPr>
          <p:style>
            <a:lnRef idx="1">
              <a:schemeClr val="dk1"/>
            </a:lnRef>
            <a:fillRef idx="0">
              <a:schemeClr val="dk1"/>
            </a:fillRef>
            <a:effectRef idx="0">
              <a:schemeClr val="dk1"/>
            </a:effectRef>
            <a:fontRef idx="minor">
              <a:schemeClr val="tx1"/>
            </a:fontRef>
          </p:style>
        </p:cxnSp>
        <p:cxnSp>
          <p:nvCxnSpPr>
            <p:cNvPr id="157" name="Straight Connector 156"/>
            <p:cNvCxnSpPr>
              <a:stCxn id="54" idx="2"/>
              <a:endCxn id="75" idx="2"/>
            </p:cNvCxnSpPr>
            <p:nvPr/>
          </p:nvCxnSpPr>
          <p:spPr>
            <a:xfrm flipH="1">
              <a:off x="7635633" y="5234748"/>
              <a:ext cx="564455" cy="377629"/>
            </a:xfrm>
            <a:prstGeom prst="line">
              <a:avLst/>
            </a:prstGeom>
          </p:spPr>
          <p:style>
            <a:lnRef idx="1">
              <a:schemeClr val="dk1"/>
            </a:lnRef>
            <a:fillRef idx="0">
              <a:schemeClr val="dk1"/>
            </a:fillRef>
            <a:effectRef idx="0">
              <a:schemeClr val="dk1"/>
            </a:effectRef>
            <a:fontRef idx="minor">
              <a:schemeClr val="tx1"/>
            </a:fontRef>
          </p:style>
        </p:cxnSp>
        <p:cxnSp>
          <p:nvCxnSpPr>
            <p:cNvPr id="158" name="Straight Connector 157"/>
            <p:cNvCxnSpPr>
              <a:stCxn id="54" idx="2"/>
              <a:endCxn id="73" idx="1"/>
            </p:cNvCxnSpPr>
            <p:nvPr/>
          </p:nvCxnSpPr>
          <p:spPr>
            <a:xfrm>
              <a:off x="8200088" y="5234748"/>
              <a:ext cx="509631" cy="326811"/>
            </a:xfrm>
            <a:prstGeom prst="line">
              <a:avLst/>
            </a:prstGeom>
          </p:spPr>
          <p:style>
            <a:lnRef idx="1">
              <a:schemeClr val="dk1"/>
            </a:lnRef>
            <a:fillRef idx="0">
              <a:schemeClr val="dk1"/>
            </a:fillRef>
            <a:effectRef idx="0">
              <a:schemeClr val="dk1"/>
            </a:effectRef>
            <a:fontRef idx="minor">
              <a:schemeClr val="tx1"/>
            </a:fontRef>
          </p:style>
        </p:cxnSp>
      </p:grpSp>
      <p:sp>
        <p:nvSpPr>
          <p:cNvPr id="187" name="Rectangle 186"/>
          <p:cNvSpPr/>
          <p:nvPr/>
        </p:nvSpPr>
        <p:spPr>
          <a:xfrm>
            <a:off x="200508" y="5904486"/>
            <a:ext cx="655727" cy="923330"/>
          </a:xfrm>
          <a:prstGeom prst="rect">
            <a:avLst/>
          </a:prstGeom>
          <a:noFill/>
        </p:spPr>
        <p:txBody>
          <a:bodyPr wrap="square" lIns="91440" tIns="45720" rIns="91440" bIns="45720">
            <a:spAutoFit/>
          </a:bodyPr>
          <a:lstStyle/>
          <a:p>
            <a:pPr algn="ctr"/>
            <a:r>
              <a:rPr lang="en-US" sz="5400" cap="none" spc="0" dirty="0" smtClean="0">
                <a:ln w="12700">
                  <a:solidFill>
                    <a:schemeClr val="tx1"/>
                  </a:solidFill>
                  <a:prstDash val="solid"/>
                </a:ln>
                <a:solidFill>
                  <a:srgbClr val="00FF00"/>
                </a:solidFill>
                <a:effectLst>
                  <a:outerShdw blurRad="41275" dist="20320" dir="1800000" algn="tl" rotWithShape="0">
                    <a:srgbClr val="000000">
                      <a:alpha val="40000"/>
                    </a:srgbClr>
                  </a:outerShdw>
                </a:effectLst>
              </a:rPr>
              <a:t>W</a:t>
            </a:r>
            <a:endParaRPr lang="en-US" sz="5400" cap="none" spc="0" dirty="0">
              <a:ln w="12700">
                <a:solidFill>
                  <a:schemeClr val="tx1"/>
                </a:solidFill>
                <a:prstDash val="solid"/>
              </a:ln>
              <a:solidFill>
                <a:srgbClr val="00FF00"/>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17324305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wipe(up)">
                                      <p:cBhvr>
                                        <p:cTn id="7" dur="500"/>
                                        <p:tgtEl>
                                          <p:spTgt spid="17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13"/>
                                        </p:tgtEl>
                                        <p:attrNameLst>
                                          <p:attrName>style.visibility</p:attrName>
                                        </p:attrNameLst>
                                      </p:cBhvr>
                                      <p:to>
                                        <p:strVal val="visible"/>
                                      </p:to>
                                    </p:set>
                                    <p:animEffect transition="in" filter="wipe(right)">
                                      <p:cBhvr>
                                        <p:cTn id="12" dur="500"/>
                                        <p:tgtEl>
                                          <p:spTgt spid="1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73"/>
                                        </p:tgtEl>
                                        <p:attrNameLst>
                                          <p:attrName>style.visibility</p:attrName>
                                        </p:attrNameLst>
                                      </p:cBhvr>
                                      <p:to>
                                        <p:strVal val="visible"/>
                                      </p:to>
                                    </p:set>
                                    <p:animEffect transition="in" filter="wipe(down)">
                                      <p:cBhvr>
                                        <p:cTn id="17" dur="500"/>
                                        <p:tgtEl>
                                          <p:spTgt spid="17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15"/>
                                        </p:tgtEl>
                                        <p:attrNameLst>
                                          <p:attrName>style.visibility</p:attrName>
                                        </p:attrNameLst>
                                      </p:cBhvr>
                                      <p:to>
                                        <p:strVal val="visible"/>
                                      </p:to>
                                    </p:set>
                                    <p:animEffect transition="in" filter="wipe(up)">
                                      <p:cBhvr>
                                        <p:cTn id="22" dur="500"/>
                                        <p:tgtEl>
                                          <p:spTgt spid="1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114"/>
                                        </p:tgtEl>
                                        <p:attrNameLst>
                                          <p:attrName>style.visibility</p:attrName>
                                        </p:attrNameLst>
                                      </p:cBhvr>
                                      <p:to>
                                        <p:strVal val="visible"/>
                                      </p:to>
                                    </p:set>
                                    <p:animEffect transition="in" filter="wipe(right)">
                                      <p:cBhvr>
                                        <p:cTn id="27" dur="500"/>
                                        <p:tgtEl>
                                          <p:spTgt spid="1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74"/>
                                        </p:tgtEl>
                                        <p:attrNameLst>
                                          <p:attrName>style.visibility</p:attrName>
                                        </p:attrNameLst>
                                      </p:cBhvr>
                                      <p:to>
                                        <p:strVal val="visible"/>
                                      </p:to>
                                    </p:set>
                                    <p:animEffect transition="in" filter="wipe(down)">
                                      <p:cBhvr>
                                        <p:cTn id="32" dur="500"/>
                                        <p:tgtEl>
                                          <p:spTgt spid="17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30"/>
                                        </p:tgtEl>
                                        <p:attrNameLst>
                                          <p:attrName>style.visibility</p:attrName>
                                        </p:attrNameLst>
                                      </p:cBhvr>
                                      <p:to>
                                        <p:strVal val="visible"/>
                                      </p:to>
                                    </p:set>
                                    <p:animEffect transition="in" filter="wipe(up)">
                                      <p:cBhvr>
                                        <p:cTn id="37" dur="500"/>
                                        <p:tgtEl>
                                          <p:spTgt spid="13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179"/>
                                        </p:tgtEl>
                                        <p:attrNameLst>
                                          <p:attrName>style.visibility</p:attrName>
                                        </p:attrNameLst>
                                      </p:cBhvr>
                                      <p:to>
                                        <p:strVal val="visible"/>
                                      </p:to>
                                    </p:set>
                                    <p:animEffect transition="in" filter="wipe(right)">
                                      <p:cBhvr>
                                        <p:cTn id="42" dur="500"/>
                                        <p:tgtEl>
                                          <p:spTgt spid="17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81"/>
                                        </p:tgtEl>
                                        <p:attrNameLst>
                                          <p:attrName>style.visibility</p:attrName>
                                        </p:attrNameLst>
                                      </p:cBhvr>
                                      <p:to>
                                        <p:strVal val="visible"/>
                                      </p:to>
                                    </p:set>
                                    <p:animEffect transition="in" filter="wipe(down)">
                                      <p:cBhvr>
                                        <p:cTn id="47" dur="500"/>
                                        <p:tgtEl>
                                          <p:spTgt spid="18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167"/>
                                        </p:tgtEl>
                                        <p:attrNameLst>
                                          <p:attrName>style.visibility</p:attrName>
                                        </p:attrNameLst>
                                      </p:cBhvr>
                                      <p:to>
                                        <p:strVal val="visible"/>
                                      </p:to>
                                    </p:set>
                                    <p:animEffect transition="in" filter="wipe(up)">
                                      <p:cBhvr>
                                        <p:cTn id="52" dur="500"/>
                                        <p:tgtEl>
                                          <p:spTgt spid="16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nodeType="clickEffect">
                                  <p:stCondLst>
                                    <p:cond delay="0"/>
                                  </p:stCondLst>
                                  <p:childTnLst>
                                    <p:set>
                                      <p:cBhvr>
                                        <p:cTn id="56" dur="1" fill="hold">
                                          <p:stCondLst>
                                            <p:cond delay="0"/>
                                          </p:stCondLst>
                                        </p:cTn>
                                        <p:tgtEl>
                                          <p:spTgt spid="192"/>
                                        </p:tgtEl>
                                        <p:attrNameLst>
                                          <p:attrName>style.visibility</p:attrName>
                                        </p:attrNameLst>
                                      </p:cBhvr>
                                      <p:to>
                                        <p:strVal val="visible"/>
                                      </p:to>
                                    </p:set>
                                    <p:animEffect transition="in" filter="wipe(right)">
                                      <p:cBhvr>
                                        <p:cTn id="57" dur="500"/>
                                        <p:tgtEl>
                                          <p:spTgt spid="19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183"/>
                                        </p:tgtEl>
                                        <p:attrNameLst>
                                          <p:attrName>style.visibility</p:attrName>
                                        </p:attrNameLst>
                                      </p:cBhvr>
                                      <p:to>
                                        <p:strVal val="visible"/>
                                      </p:to>
                                    </p:set>
                                    <p:animEffect transition="in" filter="wipe(down)">
                                      <p:cBhvr>
                                        <p:cTn id="62" dur="500"/>
                                        <p:tgtEl>
                                          <p:spTgt spid="18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153"/>
                                        </p:tgtEl>
                                        <p:attrNameLst>
                                          <p:attrName>style.visibility</p:attrName>
                                        </p:attrNameLst>
                                      </p:cBhvr>
                                      <p:to>
                                        <p:strVal val="visible"/>
                                      </p:to>
                                    </p:set>
                                    <p:animEffect transition="in" filter="wipe(up)">
                                      <p:cBhvr>
                                        <p:cTn id="67" dur="500"/>
                                        <p:tgtEl>
                                          <p:spTgt spid="15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2" fill="hold" nodeType="clickEffect">
                                  <p:stCondLst>
                                    <p:cond delay="0"/>
                                  </p:stCondLst>
                                  <p:childTnLst>
                                    <p:set>
                                      <p:cBhvr>
                                        <p:cTn id="71" dur="1" fill="hold">
                                          <p:stCondLst>
                                            <p:cond delay="0"/>
                                          </p:stCondLst>
                                        </p:cTn>
                                        <p:tgtEl>
                                          <p:spTgt spid="184"/>
                                        </p:tgtEl>
                                        <p:attrNameLst>
                                          <p:attrName>style.visibility</p:attrName>
                                        </p:attrNameLst>
                                      </p:cBhvr>
                                      <p:to>
                                        <p:strVal val="visible"/>
                                      </p:to>
                                    </p:set>
                                    <p:animEffect transition="in" filter="wipe(right)">
                                      <p:cBhvr>
                                        <p:cTn id="72" dur="500"/>
                                        <p:tgtEl>
                                          <p:spTgt spid="184"/>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186"/>
                                        </p:tgtEl>
                                        <p:attrNameLst>
                                          <p:attrName>style.visibility</p:attrName>
                                        </p:attrNameLst>
                                      </p:cBhvr>
                                      <p:to>
                                        <p:strVal val="visible"/>
                                      </p:to>
                                    </p:set>
                                    <p:animEffect transition="in" filter="wipe(down)">
                                      <p:cBhvr>
                                        <p:cTn id="77" dur="500"/>
                                        <p:tgtEl>
                                          <p:spTgt spid="186"/>
                                        </p:tgtEl>
                                      </p:cBhvr>
                                    </p:animEffect>
                                  </p:childTnLst>
                                </p:cTn>
                              </p:par>
                            </p:childTnLst>
                          </p:cTn>
                        </p:par>
                        <p:par>
                          <p:cTn id="78" fill="hold">
                            <p:stCondLst>
                              <p:cond delay="500"/>
                            </p:stCondLst>
                            <p:childTnLst>
                              <p:par>
                                <p:cTn id="79" presetID="55" presetClass="entr" presetSubtype="0" fill="hold" nodeType="afterEffect">
                                  <p:stCondLst>
                                    <p:cond delay="0"/>
                                  </p:stCondLst>
                                  <p:childTnLst>
                                    <p:set>
                                      <p:cBhvr>
                                        <p:cTn id="80" dur="1" fill="hold">
                                          <p:stCondLst>
                                            <p:cond delay="0"/>
                                          </p:stCondLst>
                                        </p:cTn>
                                        <p:tgtEl>
                                          <p:spTgt spid="187">
                                            <p:txEl>
                                              <p:pRg st="0" end="0"/>
                                            </p:txEl>
                                          </p:spTgt>
                                        </p:tgtEl>
                                        <p:attrNameLst>
                                          <p:attrName>style.visibility</p:attrName>
                                        </p:attrNameLst>
                                      </p:cBhvr>
                                      <p:to>
                                        <p:strVal val="visible"/>
                                      </p:to>
                                    </p:set>
                                    <p:anim calcmode="lin" valueType="num">
                                      <p:cBhvr>
                                        <p:cTn id="81" dur="1000" fill="hold"/>
                                        <p:tgtEl>
                                          <p:spTgt spid="187">
                                            <p:txEl>
                                              <p:pRg st="0" end="0"/>
                                            </p:txEl>
                                          </p:spTgt>
                                        </p:tgtEl>
                                        <p:attrNameLst>
                                          <p:attrName>ppt_w</p:attrName>
                                        </p:attrNameLst>
                                      </p:cBhvr>
                                      <p:tavLst>
                                        <p:tav tm="0">
                                          <p:val>
                                            <p:strVal val="#ppt_w*0.70"/>
                                          </p:val>
                                        </p:tav>
                                        <p:tav tm="100000">
                                          <p:val>
                                            <p:strVal val="#ppt_w"/>
                                          </p:val>
                                        </p:tav>
                                      </p:tavLst>
                                    </p:anim>
                                    <p:anim calcmode="lin" valueType="num">
                                      <p:cBhvr>
                                        <p:cTn id="82" dur="1000" fill="hold"/>
                                        <p:tgtEl>
                                          <p:spTgt spid="187">
                                            <p:txEl>
                                              <p:pRg st="0" end="0"/>
                                            </p:txEl>
                                          </p:spTgt>
                                        </p:tgtEl>
                                        <p:attrNameLst>
                                          <p:attrName>ppt_h</p:attrName>
                                        </p:attrNameLst>
                                      </p:cBhvr>
                                      <p:tavLst>
                                        <p:tav tm="0">
                                          <p:val>
                                            <p:strVal val="#ppt_h"/>
                                          </p:val>
                                        </p:tav>
                                        <p:tav tm="100000">
                                          <p:val>
                                            <p:strVal val="#ppt_h"/>
                                          </p:val>
                                        </p:tav>
                                      </p:tavLst>
                                    </p:anim>
                                    <p:animEffect transition="in" filter="fade">
                                      <p:cBhvr>
                                        <p:cTn id="83" dur="1000"/>
                                        <p:tgtEl>
                                          <p:spTgt spid="18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 a logic gate: OR Gate</a:t>
            </a:r>
            <a:endParaRPr lang="en-US"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817318336"/>
              </p:ext>
            </p:extLst>
          </p:nvPr>
        </p:nvGraphicFramePr>
        <p:xfrm>
          <a:off x="457200" y="1600200"/>
          <a:ext cx="3719514" cy="2225040"/>
        </p:xfrm>
        <a:graphic>
          <a:graphicData uri="http://schemas.openxmlformats.org/drawingml/2006/table">
            <a:tbl>
              <a:tblPr firstRow="1" bandRow="1">
                <a:tableStyleId>{5C22544A-7EE6-4342-B048-85BDC9FD1C3A}</a:tableStyleId>
              </a:tblPr>
              <a:tblGrid>
                <a:gridCol w="1239838"/>
                <a:gridCol w="1239838"/>
                <a:gridCol w="1239838"/>
              </a:tblGrid>
              <a:tr h="370840">
                <a:tc gridSpan="2">
                  <a:txBody>
                    <a:bodyPr/>
                    <a:lstStyle/>
                    <a:p>
                      <a:r>
                        <a:rPr lang="en-US" dirty="0" smtClean="0"/>
                        <a:t>Input</a:t>
                      </a:r>
                      <a:endParaRPr lang="en-US" dirty="0"/>
                    </a:p>
                  </a:txBody>
                  <a:tcPr/>
                </a:tc>
                <a:tc hMerge="1">
                  <a:txBody>
                    <a:bodyPr/>
                    <a:lstStyle/>
                    <a:p>
                      <a:endParaRPr lang="en-US" dirty="0"/>
                    </a:p>
                  </a:txBody>
                  <a:tcPr/>
                </a:tc>
                <a:tc>
                  <a:txBody>
                    <a:bodyPr/>
                    <a:lstStyle/>
                    <a:p>
                      <a:r>
                        <a:rPr lang="en-US" dirty="0" smtClean="0"/>
                        <a:t>Output</a:t>
                      </a:r>
                      <a:endParaRPr lang="en-US" dirty="0"/>
                    </a:p>
                  </a:txBody>
                  <a:tcPr/>
                </a:tc>
              </a:tr>
              <a:tr h="370840">
                <a:tc>
                  <a:txBody>
                    <a:bodyPr/>
                    <a:lstStyle/>
                    <a:p>
                      <a:r>
                        <a:rPr lang="en-US" dirty="0" smtClean="0"/>
                        <a:t>A</a:t>
                      </a:r>
                      <a:endParaRPr lang="en-US" dirty="0"/>
                    </a:p>
                  </a:txBody>
                  <a:tcPr/>
                </a:tc>
                <a:tc>
                  <a:txBody>
                    <a:bodyPr/>
                    <a:lstStyle/>
                    <a:p>
                      <a:r>
                        <a:rPr lang="en-US" dirty="0" smtClean="0"/>
                        <a:t>B</a:t>
                      </a:r>
                      <a:endParaRPr lang="en-US" dirty="0"/>
                    </a:p>
                  </a:txBody>
                  <a:tcPr/>
                </a:tc>
                <a:tc>
                  <a:txBody>
                    <a:bodyPr/>
                    <a:lstStyle/>
                    <a:p>
                      <a:r>
                        <a:rPr lang="en-US" dirty="0" smtClean="0"/>
                        <a:t>A</a:t>
                      </a:r>
                      <a:r>
                        <a:rPr lang="en-US" baseline="0" dirty="0" smtClean="0"/>
                        <a:t> or</a:t>
                      </a:r>
                      <a:r>
                        <a:rPr lang="en-US" dirty="0" smtClean="0"/>
                        <a:t> B</a:t>
                      </a:r>
                      <a:endParaRPr lang="en-US" dirty="0"/>
                    </a:p>
                  </a:txBody>
                  <a:tcPr/>
                </a:tc>
              </a:tr>
              <a:tr h="370840">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70840">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r>
              <a:tr h="370840">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bl>
          </a:graphicData>
        </a:graphic>
      </p:graphicFrame>
      <p:graphicFrame>
        <p:nvGraphicFramePr>
          <p:cNvPr id="10" name="Content Placeholder 8"/>
          <p:cNvGraphicFramePr>
            <a:graphicFrameLocks/>
          </p:cNvGraphicFramePr>
          <p:nvPr>
            <p:extLst>
              <p:ext uri="{D42A27DB-BD31-4B8C-83A1-F6EECF244321}">
                <p14:modId xmlns:p14="http://schemas.microsoft.com/office/powerpoint/2010/main" val="1231079424"/>
              </p:ext>
            </p:extLst>
          </p:nvPr>
        </p:nvGraphicFramePr>
        <p:xfrm>
          <a:off x="441974" y="1600200"/>
          <a:ext cx="3719514" cy="2225040"/>
        </p:xfrm>
        <a:graphic>
          <a:graphicData uri="http://schemas.openxmlformats.org/drawingml/2006/table">
            <a:tbl>
              <a:tblPr firstRow="1" bandRow="1">
                <a:tableStyleId>{5C22544A-7EE6-4342-B048-85BDC9FD1C3A}</a:tableStyleId>
              </a:tblPr>
              <a:tblGrid>
                <a:gridCol w="1239838"/>
                <a:gridCol w="1239838"/>
                <a:gridCol w="1239838"/>
              </a:tblGrid>
              <a:tr h="370840">
                <a:tc gridSpan="2">
                  <a:txBody>
                    <a:bodyPr/>
                    <a:lstStyle/>
                    <a:p>
                      <a:r>
                        <a:rPr lang="en-US" dirty="0" smtClean="0"/>
                        <a:t>Input</a:t>
                      </a:r>
                      <a:endParaRPr lang="en-US" dirty="0"/>
                    </a:p>
                  </a:txBody>
                  <a:tcPr/>
                </a:tc>
                <a:tc hMerge="1">
                  <a:txBody>
                    <a:bodyPr/>
                    <a:lstStyle/>
                    <a:p>
                      <a:endParaRPr lang="en-US" dirty="0"/>
                    </a:p>
                  </a:txBody>
                  <a:tcPr/>
                </a:tc>
                <a:tc>
                  <a:txBody>
                    <a:bodyPr/>
                    <a:lstStyle/>
                    <a:p>
                      <a:r>
                        <a:rPr lang="en-US" dirty="0" smtClean="0"/>
                        <a:t>Output</a:t>
                      </a:r>
                      <a:endParaRPr lang="en-US" dirty="0"/>
                    </a:p>
                  </a:txBody>
                  <a:tcPr/>
                </a:tc>
              </a:tr>
              <a:tr h="370840">
                <a:tc>
                  <a:txBody>
                    <a:bodyPr/>
                    <a:lstStyle/>
                    <a:p>
                      <a:r>
                        <a:rPr lang="en-US" dirty="0" smtClean="0"/>
                        <a:t>A</a:t>
                      </a:r>
                      <a:endParaRPr lang="en-US" dirty="0"/>
                    </a:p>
                  </a:txBody>
                  <a:tcPr/>
                </a:tc>
                <a:tc>
                  <a:txBody>
                    <a:bodyPr/>
                    <a:lstStyle/>
                    <a:p>
                      <a:r>
                        <a:rPr lang="en-US" dirty="0" smtClean="0"/>
                        <a:t>B</a:t>
                      </a:r>
                      <a:endParaRPr lang="en-US" dirty="0"/>
                    </a:p>
                  </a:txBody>
                  <a:tcPr/>
                </a:tc>
                <a:tc>
                  <a:txBody>
                    <a:bodyPr/>
                    <a:lstStyle/>
                    <a:p>
                      <a:r>
                        <a:rPr lang="en-US" dirty="0" smtClean="0"/>
                        <a:t>A</a:t>
                      </a:r>
                      <a:r>
                        <a:rPr lang="en-US" baseline="0" dirty="0" smtClean="0"/>
                        <a:t> or</a:t>
                      </a:r>
                      <a:r>
                        <a:rPr lang="en-US" dirty="0" smtClean="0"/>
                        <a:t> B</a:t>
                      </a:r>
                      <a:endParaRPr lang="en-US" dirty="0"/>
                    </a:p>
                  </a:txBody>
                  <a:tcPr/>
                </a:tc>
              </a:tr>
              <a:tr h="370840">
                <a:tc>
                  <a:txBody>
                    <a:bodyPr/>
                    <a:lstStyle/>
                    <a:p>
                      <a:r>
                        <a:rPr lang="en-US" dirty="0" smtClean="0">
                          <a:solidFill>
                            <a:srgbClr val="FF0000"/>
                          </a:solidFill>
                        </a:rPr>
                        <a:t>false</a:t>
                      </a:r>
                      <a:endParaRPr lang="en-US" dirty="0">
                        <a:solidFill>
                          <a:srgbClr val="FF0000"/>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0000"/>
                          </a:solidFill>
                        </a:rPr>
                        <a:t>false</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0000"/>
                          </a:solidFill>
                        </a:rPr>
                        <a:t>false</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0000"/>
                          </a:solidFill>
                        </a:rPr>
                        <a:t>false</a:t>
                      </a:r>
                    </a:p>
                  </a:txBody>
                  <a:tcPr/>
                </a:tc>
                <a:tc>
                  <a:txBody>
                    <a:bodyPr/>
                    <a:lstStyle/>
                    <a:p>
                      <a:r>
                        <a:rPr lang="en-US" dirty="0" smtClean="0">
                          <a:solidFill>
                            <a:srgbClr val="008000"/>
                          </a:solidFill>
                        </a:rPr>
                        <a:t>true</a:t>
                      </a:r>
                      <a:endParaRPr lang="en-US" dirty="0">
                        <a:solidFill>
                          <a:srgbClr val="008000"/>
                        </a:solidFill>
                      </a:endParaRPr>
                    </a:p>
                  </a:txBody>
                  <a:tcPr/>
                </a:tc>
                <a:tc>
                  <a:txBody>
                    <a:bodyPr/>
                    <a:lstStyle/>
                    <a:p>
                      <a:r>
                        <a:rPr lang="en-US" dirty="0" smtClean="0">
                          <a:solidFill>
                            <a:srgbClr val="008000"/>
                          </a:solidFill>
                        </a:rPr>
                        <a:t>true</a:t>
                      </a:r>
                      <a:endParaRPr lang="en-US" dirty="0">
                        <a:solidFill>
                          <a:srgbClr val="008000"/>
                        </a:solidFill>
                      </a:endParaRP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008000"/>
                          </a:solidFill>
                        </a:rPr>
                        <a:t>true</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0000"/>
                          </a:solidFill>
                        </a:rPr>
                        <a:t>false</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008000"/>
                          </a:solidFill>
                        </a:rPr>
                        <a:t>true</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008000"/>
                          </a:solidFill>
                        </a:rPr>
                        <a:t>true</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008000"/>
                          </a:solidFill>
                        </a:rPr>
                        <a:t>true</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008000"/>
                          </a:solidFill>
                        </a:rPr>
                        <a:t>true</a:t>
                      </a:r>
                    </a:p>
                  </a:txBody>
                  <a:tcPr/>
                </a:tc>
              </a:tr>
            </a:tbl>
          </a:graphicData>
        </a:graphic>
      </p:graphicFrame>
      <p:pic>
        <p:nvPicPr>
          <p:cNvPr id="11" name="Picture 10" descr="ur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4200" y="1667048"/>
            <a:ext cx="4749800" cy="1714500"/>
          </a:xfrm>
          <a:prstGeom prst="rect">
            <a:avLst/>
          </a:prstGeom>
        </p:spPr>
      </p:pic>
    </p:spTree>
    <p:extLst>
      <p:ext uri="{BB962C8B-B14F-4D97-AF65-F5344CB8AC3E}">
        <p14:creationId xmlns:p14="http://schemas.microsoft.com/office/powerpoint/2010/main" val="1586477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nodeType="clickEffect">
                                  <p:stCondLst>
                                    <p:cond delay="0"/>
                                  </p:stCondLst>
                                  <p:childTnLst>
                                    <p:animEffect transition="out" filter="wipe(up)">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5769</TotalTime>
  <Words>1254</Words>
  <Application>Microsoft Macintosh PowerPoint</Application>
  <PresentationFormat>On-screen Show (4:3)</PresentationFormat>
  <Paragraphs>217</Paragraphs>
  <Slides>13</Slides>
  <Notes>10</Notes>
  <HiddenSlides>0</HiddenSlides>
  <MMClips>2</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Robotic Swarm Control and the game Tilt Dr. Aaron T. Becker &amp; the Robotic Swarm Control Lab</vt:lpstr>
      <vt:lpstr>Open Tilt Box</vt:lpstr>
      <vt:lpstr>Let’s play a game</vt:lpstr>
      <vt:lpstr>A winning solution</vt:lpstr>
      <vt:lpstr>Writing a program</vt:lpstr>
      <vt:lpstr>Writing a program</vt:lpstr>
      <vt:lpstr>Breadth-First Search</vt:lpstr>
      <vt:lpstr>BFS Example</vt:lpstr>
      <vt:lpstr>Make a logic gate: OR Gate</vt:lpstr>
      <vt:lpstr>Make a logic gate: OR Gate</vt:lpstr>
      <vt:lpstr>Make a logic gate: AND Gate</vt:lpstr>
      <vt:lpstr>Make a logic gate: AND Gate</vt:lpstr>
      <vt:lpstr>Research Example</vt:lpstr>
    </vt:vector>
  </TitlesOfParts>
  <Company>Rice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Robotic Swarm Control and the game Tilt</dc:title>
  <dc:creator>Aaron Becker</dc:creator>
  <cp:lastModifiedBy>Aaron Becker</cp:lastModifiedBy>
  <cp:revision>30</cp:revision>
  <dcterms:created xsi:type="dcterms:W3CDTF">2015-06-10T11:22:00Z</dcterms:created>
  <dcterms:modified xsi:type="dcterms:W3CDTF">2015-06-14T11:31:46Z</dcterms:modified>
</cp:coreProperties>
</file>